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0.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1.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3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3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3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3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3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51"/>
  </p:notesMasterIdLst>
  <p:sldIdLst>
    <p:sldId id="256" r:id="rId5"/>
    <p:sldId id="257" r:id="rId6"/>
    <p:sldId id="259" r:id="rId7"/>
    <p:sldId id="267" r:id="rId8"/>
    <p:sldId id="261" r:id="rId9"/>
    <p:sldId id="279" r:id="rId10"/>
    <p:sldId id="315" r:id="rId11"/>
    <p:sldId id="316" r:id="rId12"/>
    <p:sldId id="319" r:id="rId13"/>
    <p:sldId id="317" r:id="rId14"/>
    <p:sldId id="327" r:id="rId15"/>
    <p:sldId id="328" r:id="rId16"/>
    <p:sldId id="318" r:id="rId17"/>
    <p:sldId id="329" r:id="rId18"/>
    <p:sldId id="325" r:id="rId19"/>
    <p:sldId id="322" r:id="rId20"/>
    <p:sldId id="326" r:id="rId21"/>
    <p:sldId id="276" r:id="rId22"/>
    <p:sldId id="292" r:id="rId23"/>
    <p:sldId id="272" r:id="rId24"/>
    <p:sldId id="282" r:id="rId25"/>
    <p:sldId id="285" r:id="rId26"/>
    <p:sldId id="284" r:id="rId27"/>
    <p:sldId id="286" r:id="rId28"/>
    <p:sldId id="287" r:id="rId29"/>
    <p:sldId id="289" r:id="rId30"/>
    <p:sldId id="290" r:id="rId31"/>
    <p:sldId id="291" r:id="rId32"/>
    <p:sldId id="297" r:id="rId33"/>
    <p:sldId id="298" r:id="rId34"/>
    <p:sldId id="299" r:id="rId35"/>
    <p:sldId id="300" r:id="rId36"/>
    <p:sldId id="308" r:id="rId37"/>
    <p:sldId id="306" r:id="rId38"/>
    <p:sldId id="307" r:id="rId39"/>
    <p:sldId id="309" r:id="rId40"/>
    <p:sldId id="313" r:id="rId41"/>
    <p:sldId id="311" r:id="rId42"/>
    <p:sldId id="312" r:id="rId43"/>
    <p:sldId id="310" r:id="rId44"/>
    <p:sldId id="314" r:id="rId45"/>
    <p:sldId id="293" r:id="rId46"/>
    <p:sldId id="295" r:id="rId47"/>
    <p:sldId id="294" r:id="rId48"/>
    <p:sldId id="296" r:id="rId49"/>
    <p:sldId id="266" r:id="rId5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91633"/>
    <a:srgbClr val="910030"/>
    <a:srgbClr val="9292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09" autoAdjust="0"/>
    <p:restoredTop sz="72199" autoAdjust="0"/>
  </p:normalViewPr>
  <p:slideViewPr>
    <p:cSldViewPr snapToGrid="0">
      <p:cViewPr varScale="1">
        <p:scale>
          <a:sx n="32" d="100"/>
          <a:sy n="32" d="100"/>
        </p:scale>
        <p:origin x="102" y="72"/>
      </p:cViewPr>
      <p:guideLst/>
    </p:cSldViewPr>
  </p:slideViewPr>
  <p:notesTextViewPr>
    <p:cViewPr>
      <p:scale>
        <a:sx n="150" d="100"/>
        <a:sy n="150" d="100"/>
      </p:scale>
      <p:origin x="0" y="0"/>
    </p:cViewPr>
  </p:notesTextViewPr>
  <p:notesViewPr>
    <p:cSldViewPr snapToGrid="0">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524DDC6-C490-4C85-95AE-1E254D9C5A6D}" type="doc">
      <dgm:prSet loTypeId="urn:diagrams.loki3.com/VaryingWidthList" loCatId="list" qsTypeId="urn:microsoft.com/office/officeart/2005/8/quickstyle/simple1" qsCatId="simple" csTypeId="urn:microsoft.com/office/officeart/2005/8/colors/accent1_2" csCatId="accent1" phldr="1"/>
      <dgm:spPr/>
    </dgm:pt>
    <dgm:pt modelId="{51CBC92E-86F2-4915-9879-16649B090AFF}">
      <dgm:prSet phldrT="[Text]" custT="1"/>
      <dgm:spPr>
        <a:solidFill>
          <a:srgbClr val="791633"/>
        </a:solidFill>
      </dgm:spPr>
      <dgm:t>
        <a:bodyPr/>
        <a:lstStyle/>
        <a:p>
          <a:r>
            <a:rPr lang="en-US" sz="5400" dirty="0">
              <a:solidFill>
                <a:srgbClr val="FFFFFF"/>
              </a:solidFill>
            </a:rPr>
            <a:t>Solid desiccants are hygroscopic materials that remove moisture from the air when coated on metallic surfaces or fins.</a:t>
          </a:r>
        </a:p>
      </dgm:t>
    </dgm:pt>
    <dgm:pt modelId="{612AEF33-796A-4215-817E-18D60DCDA6BC}" type="parTrans" cxnId="{0E2181E6-27EF-4D88-8CA9-472B338B953A}">
      <dgm:prSet/>
      <dgm:spPr/>
      <dgm:t>
        <a:bodyPr/>
        <a:lstStyle/>
        <a:p>
          <a:endParaRPr lang="en-US"/>
        </a:p>
      </dgm:t>
    </dgm:pt>
    <dgm:pt modelId="{0B11525A-B237-4480-92CD-EBBDFD456872}" type="sibTrans" cxnId="{0E2181E6-27EF-4D88-8CA9-472B338B953A}">
      <dgm:prSet/>
      <dgm:spPr/>
      <dgm:t>
        <a:bodyPr/>
        <a:lstStyle/>
        <a:p>
          <a:endParaRPr lang="en-US"/>
        </a:p>
      </dgm:t>
    </dgm:pt>
    <dgm:pt modelId="{FE995B9E-77F4-4421-9240-BE42B10047F2}">
      <dgm:prSet phldrT="[Text]" custT="1"/>
      <dgm:spPr>
        <a:solidFill>
          <a:srgbClr val="791633"/>
        </a:solidFill>
      </dgm:spPr>
      <dgm:t>
        <a:bodyPr/>
        <a:lstStyle/>
        <a:p>
          <a:r>
            <a:rPr lang="en-US" sz="5400" dirty="0">
              <a:solidFill>
                <a:srgbClr val="FFFFFF"/>
              </a:solidFill>
            </a:rPr>
            <a:t>The most common materials include silica gel, zeolites, hygroscopic salts, metal-organic frameworks…</a:t>
          </a:r>
        </a:p>
      </dgm:t>
    </dgm:pt>
    <dgm:pt modelId="{2FA36FFA-31AD-4A0A-B3DE-128A56B3B83B}" type="parTrans" cxnId="{74E16EEA-90A2-4784-B516-3953AEA43BF1}">
      <dgm:prSet/>
      <dgm:spPr/>
      <dgm:t>
        <a:bodyPr/>
        <a:lstStyle/>
        <a:p>
          <a:endParaRPr lang="en-US"/>
        </a:p>
      </dgm:t>
    </dgm:pt>
    <dgm:pt modelId="{268F8788-C63E-4A53-AB75-8209CE83D506}" type="sibTrans" cxnId="{74E16EEA-90A2-4784-B516-3953AEA43BF1}">
      <dgm:prSet/>
      <dgm:spPr/>
      <dgm:t>
        <a:bodyPr/>
        <a:lstStyle/>
        <a:p>
          <a:endParaRPr lang="en-US"/>
        </a:p>
      </dgm:t>
    </dgm:pt>
    <dgm:pt modelId="{17494549-1C7A-4E3E-810F-5315C7688CD2}">
      <dgm:prSet phldrT="[Text]" custT="1"/>
      <dgm:spPr>
        <a:solidFill>
          <a:srgbClr val="791633"/>
        </a:solidFill>
      </dgm:spPr>
      <dgm:t>
        <a:bodyPr/>
        <a:lstStyle/>
        <a:p>
          <a:r>
            <a:rPr lang="en-US" sz="5400" dirty="0">
              <a:solidFill>
                <a:srgbClr val="FFFFFF"/>
              </a:solidFill>
            </a:rPr>
            <a:t>Binders improve heat transfer by increasing the physical contact inside the porous structure.</a:t>
          </a:r>
        </a:p>
      </dgm:t>
    </dgm:pt>
    <dgm:pt modelId="{8EE70A88-E8EA-4FCC-9FC7-3B4427EDF472}" type="parTrans" cxnId="{BA9A2CEA-6289-49CA-B1D3-16C5CC940F1F}">
      <dgm:prSet/>
      <dgm:spPr/>
      <dgm:t>
        <a:bodyPr/>
        <a:lstStyle/>
        <a:p>
          <a:endParaRPr lang="en-US"/>
        </a:p>
      </dgm:t>
    </dgm:pt>
    <dgm:pt modelId="{3F1B539F-B78C-4DFC-A7A0-EAFB79921791}" type="sibTrans" cxnId="{BA9A2CEA-6289-49CA-B1D3-16C5CC940F1F}">
      <dgm:prSet/>
      <dgm:spPr/>
      <dgm:t>
        <a:bodyPr/>
        <a:lstStyle/>
        <a:p>
          <a:endParaRPr lang="en-US"/>
        </a:p>
      </dgm:t>
    </dgm:pt>
    <dgm:pt modelId="{97C2974B-1EF6-4C7F-9BB2-A017F0BF88EA}" type="pres">
      <dgm:prSet presAssocID="{D524DDC6-C490-4C85-95AE-1E254D9C5A6D}" presName="Name0" presStyleCnt="0">
        <dgm:presLayoutVars>
          <dgm:resizeHandles/>
        </dgm:presLayoutVars>
      </dgm:prSet>
      <dgm:spPr/>
    </dgm:pt>
    <dgm:pt modelId="{CC589C95-7FC9-4227-91F8-359ACDD7E642}" type="pres">
      <dgm:prSet presAssocID="{51CBC92E-86F2-4915-9879-16649B090AFF}" presName="text" presStyleLbl="node1" presStyleIdx="0" presStyleCnt="3" custScaleX="140870" custLinFactY="-75171" custLinFactNeighborX="73116" custLinFactNeighborY="-100000">
        <dgm:presLayoutVars>
          <dgm:bulletEnabled val="1"/>
        </dgm:presLayoutVars>
      </dgm:prSet>
      <dgm:spPr>
        <a:prstGeom prst="flowChartAlternateProcess">
          <a:avLst/>
        </a:prstGeom>
      </dgm:spPr>
      <dgm:t>
        <a:bodyPr/>
        <a:lstStyle/>
        <a:p>
          <a:endParaRPr lang="en-US"/>
        </a:p>
      </dgm:t>
    </dgm:pt>
    <dgm:pt modelId="{63F22C70-B4D6-4C00-9313-06D655B3D791}" type="pres">
      <dgm:prSet presAssocID="{0B11525A-B237-4480-92CD-EBBDFD456872}" presName="space" presStyleCnt="0"/>
      <dgm:spPr/>
    </dgm:pt>
    <dgm:pt modelId="{044FD0FB-0983-4B3B-939C-4707E61FDD89}" type="pres">
      <dgm:prSet presAssocID="{FE995B9E-77F4-4421-9240-BE42B10047F2}" presName="text" presStyleLbl="node1" presStyleIdx="1" presStyleCnt="3" custScaleX="146956">
        <dgm:presLayoutVars>
          <dgm:bulletEnabled val="1"/>
        </dgm:presLayoutVars>
      </dgm:prSet>
      <dgm:spPr>
        <a:prstGeom prst="roundRect">
          <a:avLst/>
        </a:prstGeom>
      </dgm:spPr>
      <dgm:t>
        <a:bodyPr/>
        <a:lstStyle/>
        <a:p>
          <a:endParaRPr lang="en-US"/>
        </a:p>
      </dgm:t>
    </dgm:pt>
    <dgm:pt modelId="{B4152BAD-BD74-4B21-AD2A-20A1A0379654}" type="pres">
      <dgm:prSet presAssocID="{268F8788-C63E-4A53-AB75-8209CE83D506}" presName="space" presStyleCnt="0"/>
      <dgm:spPr/>
    </dgm:pt>
    <dgm:pt modelId="{9A88847F-ECC7-45C6-8EE2-C72D799FD960}" type="pres">
      <dgm:prSet presAssocID="{17494549-1C7A-4E3E-810F-5315C7688CD2}" presName="text" presStyleLbl="node1" presStyleIdx="2" presStyleCnt="3" custScaleX="149637">
        <dgm:presLayoutVars>
          <dgm:bulletEnabled val="1"/>
        </dgm:presLayoutVars>
      </dgm:prSet>
      <dgm:spPr>
        <a:prstGeom prst="flowChartAlternateProcess">
          <a:avLst/>
        </a:prstGeom>
      </dgm:spPr>
      <dgm:t>
        <a:bodyPr/>
        <a:lstStyle/>
        <a:p>
          <a:endParaRPr lang="en-US"/>
        </a:p>
      </dgm:t>
    </dgm:pt>
  </dgm:ptLst>
  <dgm:cxnLst>
    <dgm:cxn modelId="{0E2181E6-27EF-4D88-8CA9-472B338B953A}" srcId="{D524DDC6-C490-4C85-95AE-1E254D9C5A6D}" destId="{51CBC92E-86F2-4915-9879-16649B090AFF}" srcOrd="0" destOrd="0" parTransId="{612AEF33-796A-4215-817E-18D60DCDA6BC}" sibTransId="{0B11525A-B237-4480-92CD-EBBDFD456872}"/>
    <dgm:cxn modelId="{E15C423F-58DD-4580-81D8-9FB30AA99A30}" type="presOf" srcId="{17494549-1C7A-4E3E-810F-5315C7688CD2}" destId="{9A88847F-ECC7-45C6-8EE2-C72D799FD960}" srcOrd="0" destOrd="0" presId="urn:diagrams.loki3.com/VaryingWidthList"/>
    <dgm:cxn modelId="{BA9A2CEA-6289-49CA-B1D3-16C5CC940F1F}" srcId="{D524DDC6-C490-4C85-95AE-1E254D9C5A6D}" destId="{17494549-1C7A-4E3E-810F-5315C7688CD2}" srcOrd="2" destOrd="0" parTransId="{8EE70A88-E8EA-4FCC-9FC7-3B4427EDF472}" sibTransId="{3F1B539F-B78C-4DFC-A7A0-EAFB79921791}"/>
    <dgm:cxn modelId="{74E16EEA-90A2-4784-B516-3953AEA43BF1}" srcId="{D524DDC6-C490-4C85-95AE-1E254D9C5A6D}" destId="{FE995B9E-77F4-4421-9240-BE42B10047F2}" srcOrd="1" destOrd="0" parTransId="{2FA36FFA-31AD-4A0A-B3DE-128A56B3B83B}" sibTransId="{268F8788-C63E-4A53-AB75-8209CE83D506}"/>
    <dgm:cxn modelId="{2F2EFD22-0F46-4068-AD33-37A5AF03E218}" type="presOf" srcId="{D524DDC6-C490-4C85-95AE-1E254D9C5A6D}" destId="{97C2974B-1EF6-4C7F-9BB2-A017F0BF88EA}" srcOrd="0" destOrd="0" presId="urn:diagrams.loki3.com/VaryingWidthList"/>
    <dgm:cxn modelId="{CE468CCA-01BD-4DCA-AA9A-0878B344CDE2}" type="presOf" srcId="{51CBC92E-86F2-4915-9879-16649B090AFF}" destId="{CC589C95-7FC9-4227-91F8-359ACDD7E642}" srcOrd="0" destOrd="0" presId="urn:diagrams.loki3.com/VaryingWidthList"/>
    <dgm:cxn modelId="{1E4CF7C1-E7CF-4998-89C2-8578580DB7CE}" type="presOf" srcId="{FE995B9E-77F4-4421-9240-BE42B10047F2}" destId="{044FD0FB-0983-4B3B-939C-4707E61FDD89}" srcOrd="0" destOrd="0" presId="urn:diagrams.loki3.com/VaryingWidthList"/>
    <dgm:cxn modelId="{6D9FF901-F461-4766-B96C-9644FE418400}" type="presParOf" srcId="{97C2974B-1EF6-4C7F-9BB2-A017F0BF88EA}" destId="{CC589C95-7FC9-4227-91F8-359ACDD7E642}" srcOrd="0" destOrd="0" presId="urn:diagrams.loki3.com/VaryingWidthList"/>
    <dgm:cxn modelId="{E8B5318A-0DEB-4F66-B5A5-0B0FEE01768E}" type="presParOf" srcId="{97C2974B-1EF6-4C7F-9BB2-A017F0BF88EA}" destId="{63F22C70-B4D6-4C00-9313-06D655B3D791}" srcOrd="1" destOrd="0" presId="urn:diagrams.loki3.com/VaryingWidthList"/>
    <dgm:cxn modelId="{77E8540B-93C1-4BBB-8C8F-71465DF07C19}" type="presParOf" srcId="{97C2974B-1EF6-4C7F-9BB2-A017F0BF88EA}" destId="{044FD0FB-0983-4B3B-939C-4707E61FDD89}" srcOrd="2" destOrd="0" presId="urn:diagrams.loki3.com/VaryingWidthList"/>
    <dgm:cxn modelId="{427CDDFB-1AFD-4B6F-BB71-3034931E24AF}" type="presParOf" srcId="{97C2974B-1EF6-4C7F-9BB2-A017F0BF88EA}" destId="{B4152BAD-BD74-4B21-AD2A-20A1A0379654}" srcOrd="3" destOrd="0" presId="urn:diagrams.loki3.com/VaryingWidthList"/>
    <dgm:cxn modelId="{383F3765-0952-49DA-9CCE-61DA1766A06E}" type="presParOf" srcId="{97C2974B-1EF6-4C7F-9BB2-A017F0BF88EA}" destId="{9A88847F-ECC7-45C6-8EE2-C72D799FD960}" srcOrd="4" destOrd="0" presId="urn:diagrams.loki3.com/VaryingWidth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Turn on and adjust equipment</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Wait for the steady state of the belt and room conditions</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Lst>
  <dgm:cxnLst>
    <dgm:cxn modelId="{C780EDC3-BECF-4C3A-9368-A7C66DCB54AE}" type="presOf" srcId="{1FE970CD-1205-4CE3-BECE-090BA51008A8}" destId="{BCD99A14-CB41-4D0A-B8C9-54CD4A05C921}" srcOrd="0" destOrd="0" presId="urn:microsoft.com/office/officeart/2005/8/layout/chevron1"/>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Wait for the steady state of the belt and room conditions</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Wait for the steady state of the belt and room conditions</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Wait for the steady state of the belt and room conditions</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Remove Aluminum Sheet</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Wait for humidity drop to stabilize</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A74FDCF8-DB4D-4675-9F60-6A2B5D03DB61}"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BB333BF8-0830-4F04-BDDB-6903A19B0DA2}">
      <dgm:prSet custT="1"/>
      <dgm:spPr>
        <a:solidFill>
          <a:srgbClr val="FFFFFF">
            <a:alpha val="90000"/>
          </a:srgbClr>
        </a:solidFill>
        <a:ln>
          <a:solidFill>
            <a:srgbClr val="791633"/>
          </a:solidFill>
        </a:ln>
      </dgm:spPr>
      <dgm:t>
        <a:bodyPr/>
        <a:lstStyle/>
        <a:p>
          <a:r>
            <a:rPr lang="en-US" sz="6000" b="1" i="0" baseline="0" dirty="0"/>
            <a:t>Energy consumption: </a:t>
          </a:r>
          <a:r>
            <a:rPr lang="en-US" sz="6000" b="0" i="0" baseline="0" dirty="0"/>
            <a:t>the system consumes less energy than the traditional dehumidification systems </a:t>
          </a:r>
        </a:p>
      </dgm:t>
    </dgm:pt>
    <dgm:pt modelId="{23919A45-A52C-4776-A143-FF0A026CF6FC}" type="parTrans" cxnId="{89E98957-5C0C-49A9-9D23-F748511E125E}">
      <dgm:prSet/>
      <dgm:spPr/>
      <dgm:t>
        <a:bodyPr/>
        <a:lstStyle/>
        <a:p>
          <a:endParaRPr lang="en-US"/>
        </a:p>
      </dgm:t>
    </dgm:pt>
    <dgm:pt modelId="{9459E859-0601-46AC-B989-7A6B17E04A7F}" type="sibTrans" cxnId="{89E98957-5C0C-49A9-9D23-F748511E125E}">
      <dgm:prSet/>
      <dgm:spPr/>
      <dgm:t>
        <a:bodyPr/>
        <a:lstStyle/>
        <a:p>
          <a:endParaRPr lang="en-US"/>
        </a:p>
      </dgm:t>
    </dgm:pt>
    <dgm:pt modelId="{EAB006E4-2053-4D3F-B94D-A559141597D0}">
      <dgm:prSet custT="1"/>
      <dgm:spPr>
        <a:solidFill>
          <a:srgbClr val="FFFFFF">
            <a:alpha val="90000"/>
          </a:srgbClr>
        </a:solidFill>
        <a:ln>
          <a:solidFill>
            <a:srgbClr val="791633"/>
          </a:solidFill>
        </a:ln>
      </dgm:spPr>
      <dgm:t>
        <a:bodyPr/>
        <a:lstStyle/>
        <a:p>
          <a:r>
            <a:rPr lang="en-US" sz="6000" b="1" i="0" baseline="0" dirty="0"/>
            <a:t>Space: </a:t>
          </a:r>
          <a:r>
            <a:rPr lang="en-US" sz="6000" dirty="0"/>
            <a:t>the system can be included in the building façade and does not consume space  </a:t>
          </a:r>
        </a:p>
      </dgm:t>
    </dgm:pt>
    <dgm:pt modelId="{F51DC89C-084E-4D8A-BA9D-508187A63B2E}" type="parTrans" cxnId="{ED6247F8-66B2-4209-8603-B6B2973E5E0A}">
      <dgm:prSet/>
      <dgm:spPr/>
      <dgm:t>
        <a:bodyPr/>
        <a:lstStyle/>
        <a:p>
          <a:endParaRPr lang="en-US"/>
        </a:p>
      </dgm:t>
    </dgm:pt>
    <dgm:pt modelId="{95AE5AFD-48C8-4542-B7C7-2D291AE3656C}" type="sibTrans" cxnId="{ED6247F8-66B2-4209-8603-B6B2973E5E0A}">
      <dgm:prSet/>
      <dgm:spPr/>
      <dgm:t>
        <a:bodyPr/>
        <a:lstStyle/>
        <a:p>
          <a:endParaRPr lang="en-US"/>
        </a:p>
      </dgm:t>
    </dgm:pt>
    <dgm:pt modelId="{9755BE21-0290-4B92-9862-09D06A1BD384}" type="pres">
      <dgm:prSet presAssocID="{A74FDCF8-DB4D-4675-9F60-6A2B5D03DB61}" presName="hierChild1" presStyleCnt="0">
        <dgm:presLayoutVars>
          <dgm:chPref val="1"/>
          <dgm:dir/>
          <dgm:animOne val="branch"/>
          <dgm:animLvl val="lvl"/>
          <dgm:resizeHandles/>
        </dgm:presLayoutVars>
      </dgm:prSet>
      <dgm:spPr/>
      <dgm:t>
        <a:bodyPr/>
        <a:lstStyle/>
        <a:p>
          <a:endParaRPr lang="en-US"/>
        </a:p>
      </dgm:t>
    </dgm:pt>
    <dgm:pt modelId="{0B1257D6-43B5-46F8-8C9B-C3401008BF64}" type="pres">
      <dgm:prSet presAssocID="{BB333BF8-0830-4F04-BDDB-6903A19B0DA2}" presName="hierRoot1" presStyleCnt="0"/>
      <dgm:spPr/>
    </dgm:pt>
    <dgm:pt modelId="{770EFBE5-7E55-499C-B578-322FA96CD86F}" type="pres">
      <dgm:prSet presAssocID="{BB333BF8-0830-4F04-BDDB-6903A19B0DA2}" presName="composite" presStyleCnt="0"/>
      <dgm:spPr/>
    </dgm:pt>
    <dgm:pt modelId="{6C55A96E-FA34-4412-BCD9-0921F58B0F18}" type="pres">
      <dgm:prSet presAssocID="{BB333BF8-0830-4F04-BDDB-6903A19B0DA2}" presName="background" presStyleLbl="node0" presStyleIdx="0" presStyleCnt="2"/>
      <dgm:spPr>
        <a:solidFill>
          <a:srgbClr val="910030"/>
        </a:solidFill>
        <a:ln>
          <a:solidFill>
            <a:srgbClr val="910030"/>
          </a:solidFill>
        </a:ln>
      </dgm:spPr>
    </dgm:pt>
    <dgm:pt modelId="{9DB150F1-5985-4E32-9E44-5A76D66283C1}" type="pres">
      <dgm:prSet presAssocID="{BB333BF8-0830-4F04-BDDB-6903A19B0DA2}" presName="text" presStyleLbl="fgAcc0" presStyleIdx="0" presStyleCnt="2">
        <dgm:presLayoutVars>
          <dgm:chPref val="3"/>
        </dgm:presLayoutVars>
      </dgm:prSet>
      <dgm:spPr/>
      <dgm:t>
        <a:bodyPr/>
        <a:lstStyle/>
        <a:p>
          <a:endParaRPr lang="en-US"/>
        </a:p>
      </dgm:t>
    </dgm:pt>
    <dgm:pt modelId="{057A1E89-D75A-4DFE-ACBF-FC8972BCCDD8}" type="pres">
      <dgm:prSet presAssocID="{BB333BF8-0830-4F04-BDDB-6903A19B0DA2}" presName="hierChild2" presStyleCnt="0"/>
      <dgm:spPr/>
    </dgm:pt>
    <dgm:pt modelId="{7D74EEB2-48DD-4615-948A-23A4F4787C0D}" type="pres">
      <dgm:prSet presAssocID="{EAB006E4-2053-4D3F-B94D-A559141597D0}" presName="hierRoot1" presStyleCnt="0"/>
      <dgm:spPr/>
    </dgm:pt>
    <dgm:pt modelId="{FEEA1A0E-31F0-41CF-8DE5-FE75166694EB}" type="pres">
      <dgm:prSet presAssocID="{EAB006E4-2053-4D3F-B94D-A559141597D0}" presName="composite" presStyleCnt="0"/>
      <dgm:spPr/>
    </dgm:pt>
    <dgm:pt modelId="{1B9B6FA1-FE8F-4822-BA47-4E5D1E33A9A5}" type="pres">
      <dgm:prSet presAssocID="{EAB006E4-2053-4D3F-B94D-A559141597D0}" presName="background" presStyleLbl="node0" presStyleIdx="1" presStyleCnt="2"/>
      <dgm:spPr>
        <a:solidFill>
          <a:srgbClr val="910030"/>
        </a:solidFill>
        <a:ln>
          <a:solidFill>
            <a:srgbClr val="910030"/>
          </a:solidFill>
        </a:ln>
      </dgm:spPr>
    </dgm:pt>
    <dgm:pt modelId="{FD9A0CE7-980B-4692-A84E-8B583215FABB}" type="pres">
      <dgm:prSet presAssocID="{EAB006E4-2053-4D3F-B94D-A559141597D0}" presName="text" presStyleLbl="fgAcc0" presStyleIdx="1" presStyleCnt="2">
        <dgm:presLayoutVars>
          <dgm:chPref val="3"/>
        </dgm:presLayoutVars>
      </dgm:prSet>
      <dgm:spPr/>
      <dgm:t>
        <a:bodyPr/>
        <a:lstStyle/>
        <a:p>
          <a:endParaRPr lang="en-US"/>
        </a:p>
      </dgm:t>
    </dgm:pt>
    <dgm:pt modelId="{6BFF8C3A-CB99-4839-9D58-024DE490B18E}" type="pres">
      <dgm:prSet presAssocID="{EAB006E4-2053-4D3F-B94D-A559141597D0}" presName="hierChild2" presStyleCnt="0"/>
      <dgm:spPr/>
    </dgm:pt>
  </dgm:ptLst>
  <dgm:cxnLst>
    <dgm:cxn modelId="{ED6247F8-66B2-4209-8603-B6B2973E5E0A}" srcId="{A74FDCF8-DB4D-4675-9F60-6A2B5D03DB61}" destId="{EAB006E4-2053-4D3F-B94D-A559141597D0}" srcOrd="1" destOrd="0" parTransId="{F51DC89C-084E-4D8A-BA9D-508187A63B2E}" sibTransId="{95AE5AFD-48C8-4542-B7C7-2D291AE3656C}"/>
    <dgm:cxn modelId="{149B2664-1595-48B7-93CE-63993CA39736}" type="presOf" srcId="{A74FDCF8-DB4D-4675-9F60-6A2B5D03DB61}" destId="{9755BE21-0290-4B92-9862-09D06A1BD384}" srcOrd="0" destOrd="0" presId="urn:microsoft.com/office/officeart/2005/8/layout/hierarchy1"/>
    <dgm:cxn modelId="{8FDB221C-695B-4345-AC7C-C8C3BB745DC0}" type="presOf" srcId="{BB333BF8-0830-4F04-BDDB-6903A19B0DA2}" destId="{9DB150F1-5985-4E32-9E44-5A76D66283C1}" srcOrd="0" destOrd="0" presId="urn:microsoft.com/office/officeart/2005/8/layout/hierarchy1"/>
    <dgm:cxn modelId="{89E98957-5C0C-49A9-9D23-F748511E125E}" srcId="{A74FDCF8-DB4D-4675-9F60-6A2B5D03DB61}" destId="{BB333BF8-0830-4F04-BDDB-6903A19B0DA2}" srcOrd="0" destOrd="0" parTransId="{23919A45-A52C-4776-A143-FF0A026CF6FC}" sibTransId="{9459E859-0601-46AC-B989-7A6B17E04A7F}"/>
    <dgm:cxn modelId="{523EE901-7762-4D4B-B67A-B5F9CED0BFE5}" type="presOf" srcId="{EAB006E4-2053-4D3F-B94D-A559141597D0}" destId="{FD9A0CE7-980B-4692-A84E-8B583215FABB}" srcOrd="0" destOrd="0" presId="urn:microsoft.com/office/officeart/2005/8/layout/hierarchy1"/>
    <dgm:cxn modelId="{088804C2-F208-46B6-AFBD-CF262A19DFCF}" type="presParOf" srcId="{9755BE21-0290-4B92-9862-09D06A1BD384}" destId="{0B1257D6-43B5-46F8-8C9B-C3401008BF64}" srcOrd="0" destOrd="0" presId="urn:microsoft.com/office/officeart/2005/8/layout/hierarchy1"/>
    <dgm:cxn modelId="{98CE9856-DAF5-438A-AFE6-4B351E55D05B}" type="presParOf" srcId="{0B1257D6-43B5-46F8-8C9B-C3401008BF64}" destId="{770EFBE5-7E55-499C-B578-322FA96CD86F}" srcOrd="0" destOrd="0" presId="urn:microsoft.com/office/officeart/2005/8/layout/hierarchy1"/>
    <dgm:cxn modelId="{C8F375A6-743A-42FE-B4F3-B996D8948331}" type="presParOf" srcId="{770EFBE5-7E55-499C-B578-322FA96CD86F}" destId="{6C55A96E-FA34-4412-BCD9-0921F58B0F18}" srcOrd="0" destOrd="0" presId="urn:microsoft.com/office/officeart/2005/8/layout/hierarchy1"/>
    <dgm:cxn modelId="{0A68FF23-D704-41CA-9A1E-9926ACAEDE4D}" type="presParOf" srcId="{770EFBE5-7E55-499C-B578-322FA96CD86F}" destId="{9DB150F1-5985-4E32-9E44-5A76D66283C1}" srcOrd="1" destOrd="0" presId="urn:microsoft.com/office/officeart/2005/8/layout/hierarchy1"/>
    <dgm:cxn modelId="{264589C4-3F7D-4160-8C06-DB20FD18F9C5}" type="presParOf" srcId="{0B1257D6-43B5-46F8-8C9B-C3401008BF64}" destId="{057A1E89-D75A-4DFE-ACBF-FC8972BCCDD8}" srcOrd="1" destOrd="0" presId="urn:microsoft.com/office/officeart/2005/8/layout/hierarchy1"/>
    <dgm:cxn modelId="{A61798BF-6B92-4C60-89FA-9F38AF735AFA}" type="presParOf" srcId="{9755BE21-0290-4B92-9862-09D06A1BD384}" destId="{7D74EEB2-48DD-4615-948A-23A4F4787C0D}" srcOrd="1" destOrd="0" presId="urn:microsoft.com/office/officeart/2005/8/layout/hierarchy1"/>
    <dgm:cxn modelId="{E67429F5-2E2E-4ACC-BD2B-73B8B021D8F2}" type="presParOf" srcId="{7D74EEB2-48DD-4615-948A-23A4F4787C0D}" destId="{FEEA1A0E-31F0-41CF-8DE5-FE75166694EB}" srcOrd="0" destOrd="0" presId="urn:microsoft.com/office/officeart/2005/8/layout/hierarchy1"/>
    <dgm:cxn modelId="{C11453EB-2396-475B-9100-EF57132B3839}" type="presParOf" srcId="{FEEA1A0E-31F0-41CF-8DE5-FE75166694EB}" destId="{1B9B6FA1-FE8F-4822-BA47-4E5D1E33A9A5}" srcOrd="0" destOrd="0" presId="urn:microsoft.com/office/officeart/2005/8/layout/hierarchy1"/>
    <dgm:cxn modelId="{18D77F4F-A8F0-45B1-BF18-D7CB39B40DFF}" type="presParOf" srcId="{FEEA1A0E-31F0-41CF-8DE5-FE75166694EB}" destId="{FD9A0CE7-980B-4692-A84E-8B583215FABB}" srcOrd="1" destOrd="0" presId="urn:microsoft.com/office/officeart/2005/8/layout/hierarchy1"/>
    <dgm:cxn modelId="{858A5BC0-0D1D-40D2-BB0A-C15780E35BF4}" type="presParOf" srcId="{7D74EEB2-48DD-4615-948A-23A4F4787C0D}" destId="{6BFF8C3A-CB99-4839-9D58-024DE490B18E}" srcOrd="1" destOrd="0" presId="urn:microsoft.com/office/officeart/2005/8/layout/hierarchy1"/>
  </dgm:cxnLst>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22EF5F-3863-4D4B-9691-49E49C53A06B}" type="doc">
      <dgm:prSet loTypeId="urn:microsoft.com/office/officeart/2011/layout/TabList" loCatId="list" qsTypeId="urn:microsoft.com/office/officeart/2005/8/quickstyle/simple1" qsCatId="simple" csTypeId="urn:microsoft.com/office/officeart/2005/8/colors/accent0_3" csCatId="mainScheme" phldr="1"/>
      <dgm:spPr/>
      <dgm:t>
        <a:bodyPr/>
        <a:lstStyle/>
        <a:p>
          <a:endParaRPr lang="en-US"/>
        </a:p>
      </dgm:t>
    </dgm:pt>
    <dgm:pt modelId="{20A79F6B-FF29-4113-9402-455BA39A62A4}">
      <dgm:prSet phldrT="[Text]"/>
      <dgm:spPr>
        <a:solidFill>
          <a:srgbClr val="791633"/>
        </a:solidFill>
      </dgm:spPr>
      <dgm:t>
        <a:bodyPr/>
        <a:lstStyle/>
        <a:p>
          <a:r>
            <a:rPr lang="en-US" dirty="0">
              <a:solidFill>
                <a:srgbClr val="FFFFFF"/>
              </a:solidFill>
            </a:rPr>
            <a:t>Standards</a:t>
          </a:r>
        </a:p>
      </dgm:t>
    </dgm:pt>
    <dgm:pt modelId="{29DEEFC9-15FA-45D0-ADC5-535A318266BF}" type="parTrans" cxnId="{C0493C87-B6DF-464A-8E0E-B42BD284E374}">
      <dgm:prSet/>
      <dgm:spPr/>
      <dgm:t>
        <a:bodyPr/>
        <a:lstStyle/>
        <a:p>
          <a:endParaRPr lang="en-US"/>
        </a:p>
      </dgm:t>
    </dgm:pt>
    <dgm:pt modelId="{07972880-EB31-4369-879A-32E27E3DF6DA}" type="sibTrans" cxnId="{C0493C87-B6DF-464A-8E0E-B42BD284E374}">
      <dgm:prSet/>
      <dgm:spPr/>
      <dgm:t>
        <a:bodyPr/>
        <a:lstStyle/>
        <a:p>
          <a:endParaRPr lang="en-US"/>
        </a:p>
      </dgm:t>
    </dgm:pt>
    <dgm:pt modelId="{8F86549F-8BFD-456E-BF56-F4A7E17075BE}">
      <dgm:prSet phldrT="[Text]" phldr="1"/>
      <dgm:spPr/>
      <dgm:t>
        <a:bodyPr/>
        <a:lstStyle/>
        <a:p>
          <a:endParaRPr lang="en-US" dirty="0"/>
        </a:p>
      </dgm:t>
    </dgm:pt>
    <dgm:pt modelId="{000A3BED-934D-4738-AB95-19A8093989B5}" type="parTrans" cxnId="{1B32198F-FD8A-4128-BFC2-0443F29F1A74}">
      <dgm:prSet/>
      <dgm:spPr/>
      <dgm:t>
        <a:bodyPr/>
        <a:lstStyle/>
        <a:p>
          <a:endParaRPr lang="en-US"/>
        </a:p>
      </dgm:t>
    </dgm:pt>
    <dgm:pt modelId="{23977D43-971D-4511-994B-3587E35C3014}" type="sibTrans" cxnId="{1B32198F-FD8A-4128-BFC2-0443F29F1A74}">
      <dgm:prSet/>
      <dgm:spPr/>
      <dgm:t>
        <a:bodyPr/>
        <a:lstStyle/>
        <a:p>
          <a:endParaRPr lang="en-US"/>
        </a:p>
      </dgm:t>
    </dgm:pt>
    <dgm:pt modelId="{406674C2-4399-4294-9121-270A3F12B4A2}">
      <dgm:prSet phldrT="[Text]"/>
      <dgm:spPr/>
      <dgm:t>
        <a:bodyPr/>
        <a:lstStyle/>
        <a:p>
          <a:r>
            <a:rPr lang="en-US" dirty="0">
              <a:solidFill>
                <a:schemeClr val="bg2">
                  <a:lumMod val="10000"/>
                </a:schemeClr>
              </a:solidFill>
            </a:rPr>
            <a:t>ASHRAE standard 62.1-2016 “Ventilation for Acceptable Indoor Air Quality”.</a:t>
          </a:r>
        </a:p>
      </dgm:t>
    </dgm:pt>
    <dgm:pt modelId="{F443F5E2-4C16-4247-B10B-F34F73222E14}" type="parTrans" cxnId="{7EEEFD97-7C5C-44D2-9992-9321F135D9F2}">
      <dgm:prSet/>
      <dgm:spPr/>
      <dgm:t>
        <a:bodyPr/>
        <a:lstStyle/>
        <a:p>
          <a:endParaRPr lang="en-US"/>
        </a:p>
      </dgm:t>
    </dgm:pt>
    <dgm:pt modelId="{F7DA26B9-E49B-4ABE-A17B-50DC1C6BAAFB}" type="sibTrans" cxnId="{7EEEFD97-7C5C-44D2-9992-9321F135D9F2}">
      <dgm:prSet/>
      <dgm:spPr/>
      <dgm:t>
        <a:bodyPr/>
        <a:lstStyle/>
        <a:p>
          <a:endParaRPr lang="en-US"/>
        </a:p>
      </dgm:t>
    </dgm:pt>
    <dgm:pt modelId="{DDE57C4B-47B6-40AD-AF2D-CC59AD102D53}">
      <dgm:prSet phldrT="[Text]"/>
      <dgm:spPr>
        <a:solidFill>
          <a:srgbClr val="791633"/>
        </a:solidFill>
      </dgm:spPr>
      <dgm:t>
        <a:bodyPr/>
        <a:lstStyle/>
        <a:p>
          <a:r>
            <a:rPr lang="en-US" dirty="0">
              <a:solidFill>
                <a:srgbClr val="FFFFFF"/>
              </a:solidFill>
            </a:rPr>
            <a:t>Technical constraints</a:t>
          </a:r>
        </a:p>
      </dgm:t>
    </dgm:pt>
    <dgm:pt modelId="{A7C0E9AD-D695-4E04-930A-ED694780E89C}" type="parTrans" cxnId="{C0FD8B1E-30F6-4AEC-9561-BB1EC2F1A5A4}">
      <dgm:prSet/>
      <dgm:spPr/>
      <dgm:t>
        <a:bodyPr/>
        <a:lstStyle/>
        <a:p>
          <a:endParaRPr lang="en-US"/>
        </a:p>
      </dgm:t>
    </dgm:pt>
    <dgm:pt modelId="{E8E3E8DA-ECBE-4D92-924C-177FF47CBC17}" type="sibTrans" cxnId="{C0FD8B1E-30F6-4AEC-9561-BB1EC2F1A5A4}">
      <dgm:prSet/>
      <dgm:spPr/>
      <dgm:t>
        <a:bodyPr/>
        <a:lstStyle/>
        <a:p>
          <a:endParaRPr lang="en-US"/>
        </a:p>
      </dgm:t>
    </dgm:pt>
    <dgm:pt modelId="{F8EF3976-572A-41C7-8A56-300961BD6BFA}">
      <dgm:prSet phldrT="[Text]" phldr="1"/>
      <dgm:spPr/>
      <dgm:t>
        <a:bodyPr/>
        <a:lstStyle/>
        <a:p>
          <a:endParaRPr lang="en-US" dirty="0"/>
        </a:p>
      </dgm:t>
    </dgm:pt>
    <dgm:pt modelId="{4651B249-E0E6-4985-9B4A-56FEFA5FD403}" type="parTrans" cxnId="{61620998-A5E9-4FEA-9D18-A496F0D805C3}">
      <dgm:prSet/>
      <dgm:spPr/>
      <dgm:t>
        <a:bodyPr/>
        <a:lstStyle/>
        <a:p>
          <a:endParaRPr lang="en-US"/>
        </a:p>
      </dgm:t>
    </dgm:pt>
    <dgm:pt modelId="{46E5F9FD-B58F-4788-8135-240DEB3628C6}" type="sibTrans" cxnId="{61620998-A5E9-4FEA-9D18-A496F0D805C3}">
      <dgm:prSet/>
      <dgm:spPr/>
      <dgm:t>
        <a:bodyPr/>
        <a:lstStyle/>
        <a:p>
          <a:endParaRPr lang="en-US"/>
        </a:p>
      </dgm:t>
    </dgm:pt>
    <dgm:pt modelId="{2A808DD5-9E5D-444A-82B2-B8AF61877B66}">
      <dgm:prSet phldrT="[Text]"/>
      <dgm:spPr/>
      <dgm:t>
        <a:bodyPr/>
        <a:lstStyle/>
        <a:p>
          <a:r>
            <a:rPr lang="en-US" dirty="0">
              <a:solidFill>
                <a:schemeClr val="bg2">
                  <a:lumMod val="10000"/>
                </a:schemeClr>
              </a:solidFill>
            </a:rPr>
            <a:t>Size of the Lamps: limiting the size of the belt</a:t>
          </a:r>
        </a:p>
      </dgm:t>
    </dgm:pt>
    <dgm:pt modelId="{159FE8A3-CC2A-4AFA-B0E8-06350A69879C}" type="parTrans" cxnId="{4CC93CDA-3CDB-4825-A6E8-2F0DEEFB8842}">
      <dgm:prSet/>
      <dgm:spPr/>
      <dgm:t>
        <a:bodyPr/>
        <a:lstStyle/>
        <a:p>
          <a:endParaRPr lang="en-US"/>
        </a:p>
      </dgm:t>
    </dgm:pt>
    <dgm:pt modelId="{2407D575-9AC2-4BB9-8102-B54BBEDF3C9D}" type="sibTrans" cxnId="{4CC93CDA-3CDB-4825-A6E8-2F0DEEFB8842}">
      <dgm:prSet/>
      <dgm:spPr/>
      <dgm:t>
        <a:bodyPr/>
        <a:lstStyle/>
        <a:p>
          <a:endParaRPr lang="en-US"/>
        </a:p>
      </dgm:t>
    </dgm:pt>
    <dgm:pt modelId="{AAFFB9F6-6FEA-4DF2-BA07-1A5F05D2BD31}">
      <dgm:prSet phldrT="[Text]"/>
      <dgm:spPr>
        <a:solidFill>
          <a:srgbClr val="791633"/>
        </a:solidFill>
      </dgm:spPr>
      <dgm:t>
        <a:bodyPr/>
        <a:lstStyle/>
        <a:p>
          <a:r>
            <a:rPr lang="en-US" dirty="0">
              <a:solidFill>
                <a:srgbClr val="FFFFFF"/>
              </a:solidFill>
            </a:rPr>
            <a:t>Non-technical constraints</a:t>
          </a:r>
        </a:p>
      </dgm:t>
    </dgm:pt>
    <dgm:pt modelId="{78ACC203-113E-43DF-84A6-C1A40E06E164}" type="parTrans" cxnId="{80D52157-0CFC-4F5C-A811-5E727B97E3C9}">
      <dgm:prSet/>
      <dgm:spPr/>
      <dgm:t>
        <a:bodyPr/>
        <a:lstStyle/>
        <a:p>
          <a:endParaRPr lang="en-US"/>
        </a:p>
      </dgm:t>
    </dgm:pt>
    <dgm:pt modelId="{AFCC83C6-AF22-4BE4-8635-279122B7854A}" type="sibTrans" cxnId="{80D52157-0CFC-4F5C-A811-5E727B97E3C9}">
      <dgm:prSet/>
      <dgm:spPr/>
      <dgm:t>
        <a:bodyPr/>
        <a:lstStyle/>
        <a:p>
          <a:endParaRPr lang="en-US"/>
        </a:p>
      </dgm:t>
    </dgm:pt>
    <dgm:pt modelId="{404EFBB8-76F6-4ECC-9C48-C30ABB4D7B7E}">
      <dgm:prSet phldrT="[Text]" phldr="1"/>
      <dgm:spPr/>
      <dgm:t>
        <a:bodyPr/>
        <a:lstStyle/>
        <a:p>
          <a:endParaRPr lang="en-US"/>
        </a:p>
      </dgm:t>
    </dgm:pt>
    <dgm:pt modelId="{ABBFC56C-A40C-4C7B-AD91-26726DB33D50}" type="parTrans" cxnId="{FE0E1963-78C0-41A0-ADDE-71385006F713}">
      <dgm:prSet/>
      <dgm:spPr/>
      <dgm:t>
        <a:bodyPr/>
        <a:lstStyle/>
        <a:p>
          <a:endParaRPr lang="en-US"/>
        </a:p>
      </dgm:t>
    </dgm:pt>
    <dgm:pt modelId="{4BCD4806-F81E-476F-87D3-708791739CF9}" type="sibTrans" cxnId="{FE0E1963-78C0-41A0-ADDE-71385006F713}">
      <dgm:prSet/>
      <dgm:spPr/>
      <dgm:t>
        <a:bodyPr/>
        <a:lstStyle/>
        <a:p>
          <a:endParaRPr lang="en-US"/>
        </a:p>
      </dgm:t>
    </dgm:pt>
    <dgm:pt modelId="{20D5E0F4-648F-4BF1-9A59-0A83A669DAEF}">
      <dgm:prSet phldrT="[Text]"/>
      <dgm:spPr/>
      <dgm:t>
        <a:bodyPr/>
        <a:lstStyle/>
        <a:p>
          <a:r>
            <a:rPr lang="en-US" dirty="0">
              <a:solidFill>
                <a:schemeClr val="bg2">
                  <a:lumMod val="10000"/>
                </a:schemeClr>
              </a:solidFill>
            </a:rPr>
            <a:t>The time needed for desiccant coating and constructing the system</a:t>
          </a:r>
          <a:r>
            <a:rPr lang="en-US" dirty="0"/>
            <a:t>.</a:t>
          </a:r>
        </a:p>
      </dgm:t>
    </dgm:pt>
    <dgm:pt modelId="{BE7A13D1-E6B4-4F33-AABA-A0F2488FAB68}" type="parTrans" cxnId="{6DDD5CA7-03B7-4194-B8B0-DA31B30AACB2}">
      <dgm:prSet/>
      <dgm:spPr/>
      <dgm:t>
        <a:bodyPr/>
        <a:lstStyle/>
        <a:p>
          <a:endParaRPr lang="en-US"/>
        </a:p>
      </dgm:t>
    </dgm:pt>
    <dgm:pt modelId="{14C6979C-9E6B-4D48-A0F0-9AB6B3BD5B93}" type="sibTrans" cxnId="{6DDD5CA7-03B7-4194-B8B0-DA31B30AACB2}">
      <dgm:prSet/>
      <dgm:spPr/>
      <dgm:t>
        <a:bodyPr/>
        <a:lstStyle/>
        <a:p>
          <a:endParaRPr lang="en-US"/>
        </a:p>
      </dgm:t>
    </dgm:pt>
    <dgm:pt modelId="{7099C7F0-EADE-464A-88B1-932AE1765EB4}">
      <dgm:prSet phldrT="[Text]"/>
      <dgm:spPr/>
      <dgm:t>
        <a:bodyPr/>
        <a:lstStyle/>
        <a:p>
          <a:r>
            <a:rPr lang="en-US" dirty="0">
              <a:solidFill>
                <a:schemeClr val="bg2">
                  <a:lumMod val="10000"/>
                </a:schemeClr>
              </a:solidFill>
            </a:rPr>
            <a:t>ASHRAE 41.1 “Standard Method for Temperature measurement.</a:t>
          </a:r>
        </a:p>
      </dgm:t>
    </dgm:pt>
    <dgm:pt modelId="{7915E318-91A8-4AF5-A542-005C55D6FEA0}" type="parTrans" cxnId="{F46DC2B3-1A77-49CE-8F84-7B2D929AAE60}">
      <dgm:prSet/>
      <dgm:spPr/>
      <dgm:t>
        <a:bodyPr/>
        <a:lstStyle/>
        <a:p>
          <a:endParaRPr lang="en-US"/>
        </a:p>
      </dgm:t>
    </dgm:pt>
    <dgm:pt modelId="{ED2D199D-BB89-4064-B142-C0B1D15F31B3}" type="sibTrans" cxnId="{F46DC2B3-1A77-49CE-8F84-7B2D929AAE60}">
      <dgm:prSet/>
      <dgm:spPr/>
      <dgm:t>
        <a:bodyPr/>
        <a:lstStyle/>
        <a:p>
          <a:endParaRPr lang="en-US"/>
        </a:p>
      </dgm:t>
    </dgm:pt>
    <dgm:pt modelId="{4C435DAB-1BD6-4390-8DAD-F4F3074432AF}">
      <dgm:prSet phldrT="[Text]"/>
      <dgm:spPr/>
      <dgm:t>
        <a:bodyPr/>
        <a:lstStyle/>
        <a:p>
          <a:pPr>
            <a:buFont typeface="Arial" panose="020B0604020202020204" pitchFamily="34" charset="0"/>
            <a:buChar char="•"/>
          </a:pPr>
          <a:r>
            <a:rPr lang="en-US" dirty="0">
              <a:solidFill>
                <a:schemeClr val="bg2">
                  <a:lumMod val="10000"/>
                </a:schemeClr>
              </a:solidFill>
            </a:rPr>
            <a:t>ASHRAE MOT standard 139</a:t>
          </a:r>
        </a:p>
      </dgm:t>
    </dgm:pt>
    <dgm:pt modelId="{1515CE9B-C90A-4BD5-8317-983EBB8FD7C6}" type="parTrans" cxnId="{7D53A7C9-C146-4458-AB44-B1F8B5297F6A}">
      <dgm:prSet/>
      <dgm:spPr/>
      <dgm:t>
        <a:bodyPr/>
        <a:lstStyle/>
        <a:p>
          <a:endParaRPr lang="en-US"/>
        </a:p>
      </dgm:t>
    </dgm:pt>
    <dgm:pt modelId="{53FC0626-69A4-41F2-ACD8-875983F4E80E}" type="sibTrans" cxnId="{7D53A7C9-C146-4458-AB44-B1F8B5297F6A}">
      <dgm:prSet/>
      <dgm:spPr/>
      <dgm:t>
        <a:bodyPr/>
        <a:lstStyle/>
        <a:p>
          <a:endParaRPr lang="en-US"/>
        </a:p>
      </dgm:t>
    </dgm:pt>
    <dgm:pt modelId="{57375860-0A2D-4F54-86A9-873E8A6017A5}">
      <dgm:prSet phldrT="[Text]"/>
      <dgm:spPr/>
      <dgm:t>
        <a:bodyPr/>
        <a:lstStyle/>
        <a:p>
          <a:pPr>
            <a:buFont typeface="Arial" panose="020B0604020202020204" pitchFamily="34" charset="0"/>
            <a:buChar char="•"/>
          </a:pPr>
          <a:r>
            <a:rPr lang="en-US" dirty="0">
              <a:solidFill>
                <a:schemeClr val="bg2">
                  <a:lumMod val="10000"/>
                </a:schemeClr>
              </a:solidFill>
            </a:rPr>
            <a:t>Air conditioning and Refrigeration Institute Rating standard 940: “Desiccant Dehumidification Components</a:t>
          </a:r>
          <a:r>
            <a:rPr lang="en-US" dirty="0"/>
            <a:t>”</a:t>
          </a:r>
        </a:p>
      </dgm:t>
    </dgm:pt>
    <dgm:pt modelId="{2CAE2DE5-3F4F-42A6-985A-365A7CE27908}" type="parTrans" cxnId="{02B4D21E-AAB5-4438-A67E-A17A21114A21}">
      <dgm:prSet/>
      <dgm:spPr/>
      <dgm:t>
        <a:bodyPr/>
        <a:lstStyle/>
        <a:p>
          <a:endParaRPr lang="en-US"/>
        </a:p>
      </dgm:t>
    </dgm:pt>
    <dgm:pt modelId="{214EE066-86E9-48FF-828F-BDE0AC6FC027}" type="sibTrans" cxnId="{02B4D21E-AAB5-4438-A67E-A17A21114A21}">
      <dgm:prSet/>
      <dgm:spPr/>
      <dgm:t>
        <a:bodyPr/>
        <a:lstStyle/>
        <a:p>
          <a:endParaRPr lang="en-US"/>
        </a:p>
      </dgm:t>
    </dgm:pt>
    <dgm:pt modelId="{C3A8E6F0-6885-48A6-ACF6-0E0106A5C244}">
      <dgm:prSet phldrT="[Text]"/>
      <dgm:spPr/>
      <dgm:t>
        <a:bodyPr/>
        <a:lstStyle/>
        <a:p>
          <a:r>
            <a:rPr lang="en-US" dirty="0">
              <a:solidFill>
                <a:schemeClr val="bg2">
                  <a:lumMod val="10000"/>
                </a:schemeClr>
              </a:solidFill>
            </a:rPr>
            <a:t>Allowed clearance </a:t>
          </a:r>
        </a:p>
      </dgm:t>
    </dgm:pt>
    <dgm:pt modelId="{058F4A73-BB1B-4964-B9F5-449DFA022BCE}" type="parTrans" cxnId="{6D5E65C1-55A9-4BB8-B3E6-A987B861BD88}">
      <dgm:prSet/>
      <dgm:spPr/>
      <dgm:t>
        <a:bodyPr/>
        <a:lstStyle/>
        <a:p>
          <a:endParaRPr lang="en-US"/>
        </a:p>
      </dgm:t>
    </dgm:pt>
    <dgm:pt modelId="{EBEC50E2-9C1F-478C-8E35-866D72233A22}" type="sibTrans" cxnId="{6D5E65C1-55A9-4BB8-B3E6-A987B861BD88}">
      <dgm:prSet/>
      <dgm:spPr/>
      <dgm:t>
        <a:bodyPr/>
        <a:lstStyle/>
        <a:p>
          <a:endParaRPr lang="en-US"/>
        </a:p>
      </dgm:t>
    </dgm:pt>
    <dgm:pt modelId="{D5450C81-180E-4C87-96DB-0DFED24BCA27}">
      <dgm:prSet phldrT="[Text]"/>
      <dgm:spPr/>
      <dgm:t>
        <a:bodyPr/>
        <a:lstStyle/>
        <a:p>
          <a:r>
            <a:rPr lang="en-US" dirty="0">
              <a:solidFill>
                <a:schemeClr val="bg2">
                  <a:lumMod val="10000"/>
                </a:schemeClr>
              </a:solidFill>
            </a:rPr>
            <a:t>Insulation thickness and type </a:t>
          </a:r>
        </a:p>
      </dgm:t>
    </dgm:pt>
    <dgm:pt modelId="{9EA499C3-1C24-4EF3-9D9D-71C8750551AB}" type="parTrans" cxnId="{5451DB4A-9656-469B-9A48-88CD0766EF4E}">
      <dgm:prSet/>
      <dgm:spPr/>
      <dgm:t>
        <a:bodyPr/>
        <a:lstStyle/>
        <a:p>
          <a:endParaRPr lang="en-US"/>
        </a:p>
      </dgm:t>
    </dgm:pt>
    <dgm:pt modelId="{21BABA6A-D756-43E1-9ED8-9655E4966A74}" type="sibTrans" cxnId="{5451DB4A-9656-469B-9A48-88CD0766EF4E}">
      <dgm:prSet/>
      <dgm:spPr/>
      <dgm:t>
        <a:bodyPr/>
        <a:lstStyle/>
        <a:p>
          <a:endParaRPr lang="en-US"/>
        </a:p>
      </dgm:t>
    </dgm:pt>
    <dgm:pt modelId="{0719DD92-793F-4790-A3A6-5CCE962F9F93}">
      <dgm:prSet phldrT="[Text]"/>
      <dgm:spPr/>
      <dgm:t>
        <a:bodyPr/>
        <a:lstStyle/>
        <a:p>
          <a:r>
            <a:rPr lang="en-US" dirty="0">
              <a:solidFill>
                <a:schemeClr val="bg2">
                  <a:lumMod val="10000"/>
                </a:schemeClr>
              </a:solidFill>
            </a:rPr>
            <a:t>Motor speed: 0.27 rpm</a:t>
          </a:r>
        </a:p>
      </dgm:t>
    </dgm:pt>
    <dgm:pt modelId="{B7F0E993-10EF-4FCA-A2C0-E00AAA5B43C7}" type="parTrans" cxnId="{0791436B-2C4C-485C-BB28-A7E31015B439}">
      <dgm:prSet/>
      <dgm:spPr/>
      <dgm:t>
        <a:bodyPr/>
        <a:lstStyle/>
        <a:p>
          <a:endParaRPr lang="en-US"/>
        </a:p>
      </dgm:t>
    </dgm:pt>
    <dgm:pt modelId="{5C531659-C93D-4F48-B0A4-737585F6B2D6}" type="sibTrans" cxnId="{0791436B-2C4C-485C-BB28-A7E31015B439}">
      <dgm:prSet/>
      <dgm:spPr/>
      <dgm:t>
        <a:bodyPr/>
        <a:lstStyle/>
        <a:p>
          <a:endParaRPr lang="en-US"/>
        </a:p>
      </dgm:t>
    </dgm:pt>
    <dgm:pt modelId="{5215C711-0AFE-4DF6-B1F5-9657999DFC93}">
      <dgm:prSet phldrT="[Text]"/>
      <dgm:spPr/>
      <dgm:t>
        <a:bodyPr/>
        <a:lstStyle/>
        <a:p>
          <a:r>
            <a:rPr lang="en-US" dirty="0">
              <a:solidFill>
                <a:schemeClr val="bg2">
                  <a:lumMod val="10000"/>
                </a:schemeClr>
              </a:solidFill>
            </a:rPr>
            <a:t>Inlet and exhaust air dimensions </a:t>
          </a:r>
        </a:p>
      </dgm:t>
    </dgm:pt>
    <dgm:pt modelId="{CF5E6AEB-6F01-48F1-B98A-2B32EC7965C5}" type="parTrans" cxnId="{FE9C323C-238B-431B-B5FC-9304E3F326E4}">
      <dgm:prSet/>
      <dgm:spPr/>
      <dgm:t>
        <a:bodyPr/>
        <a:lstStyle/>
        <a:p>
          <a:endParaRPr lang="en-US"/>
        </a:p>
      </dgm:t>
    </dgm:pt>
    <dgm:pt modelId="{98A27BB6-8C63-4BF3-A24D-B82AAE43CC7A}" type="sibTrans" cxnId="{FE9C323C-238B-431B-B5FC-9304E3F326E4}">
      <dgm:prSet/>
      <dgm:spPr/>
      <dgm:t>
        <a:bodyPr/>
        <a:lstStyle/>
        <a:p>
          <a:endParaRPr lang="en-US"/>
        </a:p>
      </dgm:t>
    </dgm:pt>
    <dgm:pt modelId="{A96F20FD-4884-47F7-99DA-91DDDF60137B}">
      <dgm:prSet phldrT="[Text]"/>
      <dgm:spPr/>
      <dgm:t>
        <a:bodyPr/>
        <a:lstStyle/>
        <a:p>
          <a:r>
            <a:rPr lang="en-US" dirty="0">
              <a:solidFill>
                <a:schemeClr val="bg2">
                  <a:lumMod val="10000"/>
                </a:schemeClr>
              </a:solidFill>
            </a:rPr>
            <a:t>Temperature and humidity sensors resolution  </a:t>
          </a:r>
        </a:p>
      </dgm:t>
    </dgm:pt>
    <dgm:pt modelId="{B13B2266-ED08-40C2-9255-DB37061D501B}" type="parTrans" cxnId="{01F61C0A-D38D-48BF-B265-A8302A3B514D}">
      <dgm:prSet/>
      <dgm:spPr/>
      <dgm:t>
        <a:bodyPr/>
        <a:lstStyle/>
        <a:p>
          <a:endParaRPr lang="en-US"/>
        </a:p>
      </dgm:t>
    </dgm:pt>
    <dgm:pt modelId="{92A54E53-9941-415C-9061-18D43929C373}" type="sibTrans" cxnId="{01F61C0A-D38D-48BF-B265-A8302A3B514D}">
      <dgm:prSet/>
      <dgm:spPr/>
      <dgm:t>
        <a:bodyPr/>
        <a:lstStyle/>
        <a:p>
          <a:endParaRPr lang="en-US"/>
        </a:p>
      </dgm:t>
    </dgm:pt>
    <dgm:pt modelId="{47F0C76A-F34E-4183-BA87-FC875F56BCB0}" type="pres">
      <dgm:prSet presAssocID="{B322EF5F-3863-4D4B-9691-49E49C53A06B}" presName="Name0" presStyleCnt="0">
        <dgm:presLayoutVars>
          <dgm:chMax/>
          <dgm:chPref val="3"/>
          <dgm:dir/>
          <dgm:animOne val="branch"/>
          <dgm:animLvl val="lvl"/>
        </dgm:presLayoutVars>
      </dgm:prSet>
      <dgm:spPr/>
      <dgm:t>
        <a:bodyPr/>
        <a:lstStyle/>
        <a:p>
          <a:endParaRPr lang="en-US"/>
        </a:p>
      </dgm:t>
    </dgm:pt>
    <dgm:pt modelId="{0613057F-FFB6-4F16-B766-2B900BA260EB}" type="pres">
      <dgm:prSet presAssocID="{20A79F6B-FF29-4113-9402-455BA39A62A4}" presName="composite" presStyleCnt="0"/>
      <dgm:spPr/>
    </dgm:pt>
    <dgm:pt modelId="{049AF3A0-D53F-4A7B-9CAD-14DDFDD6A9A9}" type="pres">
      <dgm:prSet presAssocID="{20A79F6B-FF29-4113-9402-455BA39A62A4}" presName="FirstChild" presStyleLbl="revTx" presStyleIdx="0" presStyleCnt="6">
        <dgm:presLayoutVars>
          <dgm:chMax val="0"/>
          <dgm:chPref val="0"/>
          <dgm:bulletEnabled val="1"/>
        </dgm:presLayoutVars>
      </dgm:prSet>
      <dgm:spPr/>
      <dgm:t>
        <a:bodyPr/>
        <a:lstStyle/>
        <a:p>
          <a:endParaRPr lang="en-US"/>
        </a:p>
      </dgm:t>
    </dgm:pt>
    <dgm:pt modelId="{511A11B7-2E4A-4728-895B-DDF923EE01B3}" type="pres">
      <dgm:prSet presAssocID="{20A79F6B-FF29-4113-9402-455BA39A62A4}" presName="Parent" presStyleLbl="alignNode1" presStyleIdx="0" presStyleCnt="3">
        <dgm:presLayoutVars>
          <dgm:chMax val="3"/>
          <dgm:chPref val="3"/>
          <dgm:bulletEnabled val="1"/>
        </dgm:presLayoutVars>
      </dgm:prSet>
      <dgm:spPr/>
      <dgm:t>
        <a:bodyPr/>
        <a:lstStyle/>
        <a:p>
          <a:endParaRPr lang="en-US"/>
        </a:p>
      </dgm:t>
    </dgm:pt>
    <dgm:pt modelId="{FD2B6463-492D-4D50-BCC1-448D3983A29E}" type="pres">
      <dgm:prSet presAssocID="{20A79F6B-FF29-4113-9402-455BA39A62A4}" presName="Accent" presStyleLbl="parChTrans1D1" presStyleIdx="0" presStyleCnt="3"/>
      <dgm:spPr/>
    </dgm:pt>
    <dgm:pt modelId="{B139CF6F-F840-47A3-ADF0-E319D6D18346}" type="pres">
      <dgm:prSet presAssocID="{20A79F6B-FF29-4113-9402-455BA39A62A4}" presName="Child" presStyleLbl="revTx" presStyleIdx="1" presStyleCnt="6" custLinFactY="3500" custLinFactNeighborY="100000">
        <dgm:presLayoutVars>
          <dgm:chMax val="0"/>
          <dgm:chPref val="0"/>
          <dgm:bulletEnabled val="1"/>
        </dgm:presLayoutVars>
      </dgm:prSet>
      <dgm:spPr/>
      <dgm:t>
        <a:bodyPr/>
        <a:lstStyle/>
        <a:p>
          <a:endParaRPr lang="en-US"/>
        </a:p>
      </dgm:t>
    </dgm:pt>
    <dgm:pt modelId="{8BB06AC6-49E2-4998-8180-2C55C2BD3702}" type="pres">
      <dgm:prSet presAssocID="{07972880-EB31-4369-879A-32E27E3DF6DA}" presName="sibTrans" presStyleCnt="0"/>
      <dgm:spPr/>
    </dgm:pt>
    <dgm:pt modelId="{A0A6C024-6C43-44FD-A1DA-82E9374CDA6B}" type="pres">
      <dgm:prSet presAssocID="{DDE57C4B-47B6-40AD-AF2D-CC59AD102D53}" presName="composite" presStyleCnt="0"/>
      <dgm:spPr/>
    </dgm:pt>
    <dgm:pt modelId="{46150F3B-CBAF-485E-9EE3-EBBD2E5049E0}" type="pres">
      <dgm:prSet presAssocID="{DDE57C4B-47B6-40AD-AF2D-CC59AD102D53}" presName="FirstChild" presStyleLbl="revTx" presStyleIdx="2" presStyleCnt="6" custLinFactNeighborX="0" custLinFactNeighborY="-56574">
        <dgm:presLayoutVars>
          <dgm:chMax val="0"/>
          <dgm:chPref val="0"/>
          <dgm:bulletEnabled val="1"/>
        </dgm:presLayoutVars>
      </dgm:prSet>
      <dgm:spPr/>
      <dgm:t>
        <a:bodyPr/>
        <a:lstStyle/>
        <a:p>
          <a:endParaRPr lang="en-US"/>
        </a:p>
      </dgm:t>
    </dgm:pt>
    <dgm:pt modelId="{F767A9FB-FDFE-4C23-89BD-A5169A075E72}" type="pres">
      <dgm:prSet presAssocID="{DDE57C4B-47B6-40AD-AF2D-CC59AD102D53}" presName="Parent" presStyleLbl="alignNode1" presStyleIdx="1" presStyleCnt="3" custLinFactNeighborX="923" custLinFactNeighborY="-51430">
        <dgm:presLayoutVars>
          <dgm:chMax val="3"/>
          <dgm:chPref val="3"/>
          <dgm:bulletEnabled val="1"/>
        </dgm:presLayoutVars>
      </dgm:prSet>
      <dgm:spPr/>
      <dgm:t>
        <a:bodyPr/>
        <a:lstStyle/>
        <a:p>
          <a:endParaRPr lang="en-US"/>
        </a:p>
      </dgm:t>
    </dgm:pt>
    <dgm:pt modelId="{061D8634-D0EA-4529-BAD0-B13ADA94E634}" type="pres">
      <dgm:prSet presAssocID="{DDE57C4B-47B6-40AD-AF2D-CC59AD102D53}" presName="Accent" presStyleLbl="parChTrans1D1" presStyleIdx="1" presStyleCnt="3" custLinFactY="-900000" custLinFactNeighborY="-988716"/>
      <dgm:spPr/>
    </dgm:pt>
    <dgm:pt modelId="{52341E2B-98F9-43BA-8671-B5D6C5BD9792}" type="pres">
      <dgm:prSet presAssocID="{DDE57C4B-47B6-40AD-AF2D-CC59AD102D53}" presName="Child" presStyleLbl="revTx" presStyleIdx="3" presStyleCnt="6" custLinFactY="-12069" custLinFactNeighborX="67" custLinFactNeighborY="-100000">
        <dgm:presLayoutVars>
          <dgm:chMax val="0"/>
          <dgm:chPref val="0"/>
          <dgm:bulletEnabled val="1"/>
        </dgm:presLayoutVars>
      </dgm:prSet>
      <dgm:spPr/>
      <dgm:t>
        <a:bodyPr/>
        <a:lstStyle/>
        <a:p>
          <a:endParaRPr lang="en-US"/>
        </a:p>
      </dgm:t>
    </dgm:pt>
    <dgm:pt modelId="{C7512344-A3FB-44DB-8BB1-96B2CF002A5F}" type="pres">
      <dgm:prSet presAssocID="{E8E3E8DA-ECBE-4D92-924C-177FF47CBC17}" presName="sibTrans" presStyleCnt="0"/>
      <dgm:spPr/>
    </dgm:pt>
    <dgm:pt modelId="{03F7954A-6E6C-4493-BBD6-DB9F98F4E44F}" type="pres">
      <dgm:prSet presAssocID="{AAFFB9F6-6FEA-4DF2-BA07-1A5F05D2BD31}" presName="composite" presStyleCnt="0"/>
      <dgm:spPr/>
    </dgm:pt>
    <dgm:pt modelId="{75DFAB24-C910-4855-97EF-EDEDA1B06671}" type="pres">
      <dgm:prSet presAssocID="{AAFFB9F6-6FEA-4DF2-BA07-1A5F05D2BD31}" presName="FirstChild" presStyleLbl="revTx" presStyleIdx="4" presStyleCnt="6" custLinFactNeighborX="0" custLinFactNeighborY="-19750">
        <dgm:presLayoutVars>
          <dgm:chMax val="0"/>
          <dgm:chPref val="0"/>
          <dgm:bulletEnabled val="1"/>
        </dgm:presLayoutVars>
      </dgm:prSet>
      <dgm:spPr/>
      <dgm:t>
        <a:bodyPr/>
        <a:lstStyle/>
        <a:p>
          <a:endParaRPr lang="en-US"/>
        </a:p>
      </dgm:t>
    </dgm:pt>
    <dgm:pt modelId="{A6778626-954D-45A2-9E4D-F5AAA27F376A}" type="pres">
      <dgm:prSet presAssocID="{AAFFB9F6-6FEA-4DF2-BA07-1A5F05D2BD31}" presName="Parent" presStyleLbl="alignNode1" presStyleIdx="2" presStyleCnt="3" custLinFactNeighborY="-21146">
        <dgm:presLayoutVars>
          <dgm:chMax val="3"/>
          <dgm:chPref val="3"/>
          <dgm:bulletEnabled val="1"/>
        </dgm:presLayoutVars>
      </dgm:prSet>
      <dgm:spPr/>
      <dgm:t>
        <a:bodyPr/>
        <a:lstStyle/>
        <a:p>
          <a:endParaRPr lang="en-US"/>
        </a:p>
      </dgm:t>
    </dgm:pt>
    <dgm:pt modelId="{9D5C6CDB-078B-4D2B-B4D7-78AEEF839B20}" type="pres">
      <dgm:prSet presAssocID="{AAFFB9F6-6FEA-4DF2-BA07-1A5F05D2BD31}" presName="Accent" presStyleLbl="parChTrans1D1" presStyleIdx="2" presStyleCnt="3" custLinFactY="-350314" custLinFactNeighborY="-400000"/>
      <dgm:spPr/>
    </dgm:pt>
    <dgm:pt modelId="{53E1DD5F-9AB0-417E-8EF7-9DE77F1ED5E6}" type="pres">
      <dgm:prSet presAssocID="{AAFFB9F6-6FEA-4DF2-BA07-1A5F05D2BD31}" presName="Child" presStyleLbl="revTx" presStyleIdx="5" presStyleCnt="6" custLinFactNeighborY="-10073">
        <dgm:presLayoutVars>
          <dgm:chMax val="0"/>
          <dgm:chPref val="0"/>
          <dgm:bulletEnabled val="1"/>
        </dgm:presLayoutVars>
      </dgm:prSet>
      <dgm:spPr/>
      <dgm:t>
        <a:bodyPr/>
        <a:lstStyle/>
        <a:p>
          <a:endParaRPr lang="en-US"/>
        </a:p>
      </dgm:t>
    </dgm:pt>
  </dgm:ptLst>
  <dgm:cxnLst>
    <dgm:cxn modelId="{B3DA7BDA-908C-4CCD-BD16-74AB55F323F7}" type="presOf" srcId="{2A808DD5-9E5D-444A-82B2-B8AF61877B66}" destId="{52341E2B-98F9-43BA-8671-B5D6C5BD9792}" srcOrd="0" destOrd="0" presId="urn:microsoft.com/office/officeart/2011/layout/TabList"/>
    <dgm:cxn modelId="{885DE062-B3D4-4026-A7A6-855F168416CC}" type="presOf" srcId="{5215C711-0AFE-4DF6-B1F5-9657999DFC93}" destId="{52341E2B-98F9-43BA-8671-B5D6C5BD9792}" srcOrd="0" destOrd="4" presId="urn:microsoft.com/office/officeart/2011/layout/TabList"/>
    <dgm:cxn modelId="{430F1BF0-0437-4B6D-907B-541339C6B4FF}" type="presOf" srcId="{20D5E0F4-648F-4BF1-9A59-0A83A669DAEF}" destId="{53E1DD5F-9AB0-417E-8EF7-9DE77F1ED5E6}" srcOrd="0" destOrd="0" presId="urn:microsoft.com/office/officeart/2011/layout/TabList"/>
    <dgm:cxn modelId="{0A46DB19-90AD-4F35-A579-CE96C0AFC442}" type="presOf" srcId="{D5450C81-180E-4C87-96DB-0DFED24BCA27}" destId="{52341E2B-98F9-43BA-8671-B5D6C5BD9792}" srcOrd="0" destOrd="2" presId="urn:microsoft.com/office/officeart/2011/layout/TabList"/>
    <dgm:cxn modelId="{C0FD8B1E-30F6-4AEC-9561-BB1EC2F1A5A4}" srcId="{B322EF5F-3863-4D4B-9691-49E49C53A06B}" destId="{DDE57C4B-47B6-40AD-AF2D-CC59AD102D53}" srcOrd="1" destOrd="0" parTransId="{A7C0E9AD-D695-4E04-930A-ED694780E89C}" sibTransId="{E8E3E8DA-ECBE-4D92-924C-177FF47CBC17}"/>
    <dgm:cxn modelId="{C0493C87-B6DF-464A-8E0E-B42BD284E374}" srcId="{B322EF5F-3863-4D4B-9691-49E49C53A06B}" destId="{20A79F6B-FF29-4113-9402-455BA39A62A4}" srcOrd="0" destOrd="0" parTransId="{29DEEFC9-15FA-45D0-ADC5-535A318266BF}" sibTransId="{07972880-EB31-4369-879A-32E27E3DF6DA}"/>
    <dgm:cxn modelId="{FE9C323C-238B-431B-B5FC-9304E3F326E4}" srcId="{DDE57C4B-47B6-40AD-AF2D-CC59AD102D53}" destId="{5215C711-0AFE-4DF6-B1F5-9657999DFC93}" srcOrd="5" destOrd="0" parTransId="{CF5E6AEB-6F01-48F1-B98A-2B32EC7965C5}" sibTransId="{98A27BB6-8C63-4BF3-A24D-B82AAE43CC7A}"/>
    <dgm:cxn modelId="{79CE95F5-5CEF-4287-8BC1-C6635BB5E307}" type="presOf" srcId="{8F86549F-8BFD-456E-BF56-F4A7E17075BE}" destId="{049AF3A0-D53F-4A7B-9CAD-14DDFDD6A9A9}" srcOrd="0" destOrd="0" presId="urn:microsoft.com/office/officeart/2011/layout/TabList"/>
    <dgm:cxn modelId="{85A42DAD-058E-4589-AD5B-EAF009F4721E}" type="presOf" srcId="{AAFFB9F6-6FEA-4DF2-BA07-1A5F05D2BD31}" destId="{A6778626-954D-45A2-9E4D-F5AAA27F376A}" srcOrd="0" destOrd="0" presId="urn:microsoft.com/office/officeart/2011/layout/TabList"/>
    <dgm:cxn modelId="{01F61C0A-D38D-48BF-B265-A8302A3B514D}" srcId="{DDE57C4B-47B6-40AD-AF2D-CC59AD102D53}" destId="{A96F20FD-4884-47F7-99DA-91DDDF60137B}" srcOrd="6" destOrd="0" parTransId="{B13B2266-ED08-40C2-9255-DB37061D501B}" sibTransId="{92A54E53-9941-415C-9061-18D43929C373}"/>
    <dgm:cxn modelId="{93E1505B-BBE8-44B1-B081-21F1D8C91930}" type="presOf" srcId="{A96F20FD-4884-47F7-99DA-91DDDF60137B}" destId="{52341E2B-98F9-43BA-8671-B5D6C5BD9792}" srcOrd="0" destOrd="5" presId="urn:microsoft.com/office/officeart/2011/layout/TabList"/>
    <dgm:cxn modelId="{1B32198F-FD8A-4128-BFC2-0443F29F1A74}" srcId="{20A79F6B-FF29-4113-9402-455BA39A62A4}" destId="{8F86549F-8BFD-456E-BF56-F4A7E17075BE}" srcOrd="0" destOrd="0" parTransId="{000A3BED-934D-4738-AB95-19A8093989B5}" sibTransId="{23977D43-971D-4511-994B-3587E35C3014}"/>
    <dgm:cxn modelId="{7EEEFD97-7C5C-44D2-9992-9321F135D9F2}" srcId="{20A79F6B-FF29-4113-9402-455BA39A62A4}" destId="{406674C2-4399-4294-9121-270A3F12B4A2}" srcOrd="1" destOrd="0" parTransId="{F443F5E2-4C16-4247-B10B-F34F73222E14}" sibTransId="{F7DA26B9-E49B-4ABE-A17B-50DC1C6BAAFB}"/>
    <dgm:cxn modelId="{FCD87028-294A-4A7D-9C3F-CFF7258148AA}" type="presOf" srcId="{B322EF5F-3863-4D4B-9691-49E49C53A06B}" destId="{47F0C76A-F34E-4183-BA87-FC875F56BCB0}" srcOrd="0" destOrd="0" presId="urn:microsoft.com/office/officeart/2011/layout/TabList"/>
    <dgm:cxn modelId="{DCECCED3-E29D-494A-B9D0-CF60E305155C}" type="presOf" srcId="{7099C7F0-EADE-464A-88B1-932AE1765EB4}" destId="{B139CF6F-F840-47A3-ADF0-E319D6D18346}" srcOrd="0" destOrd="1" presId="urn:microsoft.com/office/officeart/2011/layout/TabList"/>
    <dgm:cxn modelId="{6DDD5CA7-03B7-4194-B8B0-DA31B30AACB2}" srcId="{AAFFB9F6-6FEA-4DF2-BA07-1A5F05D2BD31}" destId="{20D5E0F4-648F-4BF1-9A59-0A83A669DAEF}" srcOrd="1" destOrd="0" parTransId="{BE7A13D1-E6B4-4F33-AABA-A0F2488FAB68}" sibTransId="{14C6979C-9E6B-4D48-A0F0-9AB6B3BD5B93}"/>
    <dgm:cxn modelId="{04876DF8-D316-4BDC-A905-BF2AB6F193B5}" type="presOf" srcId="{404EFBB8-76F6-4ECC-9C48-C30ABB4D7B7E}" destId="{75DFAB24-C910-4855-97EF-EDEDA1B06671}" srcOrd="0" destOrd="0" presId="urn:microsoft.com/office/officeart/2011/layout/TabList"/>
    <dgm:cxn modelId="{AC72B7AA-9A99-4232-8360-7733E930C16A}" type="presOf" srcId="{F8EF3976-572A-41C7-8A56-300961BD6BFA}" destId="{46150F3B-CBAF-485E-9EE3-EBBD2E5049E0}" srcOrd="0" destOrd="0" presId="urn:microsoft.com/office/officeart/2011/layout/TabList"/>
    <dgm:cxn modelId="{7D53A7C9-C146-4458-AB44-B1F8B5297F6A}" srcId="{20A79F6B-FF29-4113-9402-455BA39A62A4}" destId="{4C435DAB-1BD6-4390-8DAD-F4F3074432AF}" srcOrd="3" destOrd="0" parTransId="{1515CE9B-C90A-4BD5-8317-983EBB8FD7C6}" sibTransId="{53FC0626-69A4-41F2-ACD8-875983F4E80E}"/>
    <dgm:cxn modelId="{7F1FAF6E-E714-4F6E-B250-0C73F9980167}" type="presOf" srcId="{57375860-0A2D-4F54-86A9-873E8A6017A5}" destId="{B139CF6F-F840-47A3-ADF0-E319D6D18346}" srcOrd="0" destOrd="3" presId="urn:microsoft.com/office/officeart/2011/layout/TabList"/>
    <dgm:cxn modelId="{FE0E1963-78C0-41A0-ADDE-71385006F713}" srcId="{AAFFB9F6-6FEA-4DF2-BA07-1A5F05D2BD31}" destId="{404EFBB8-76F6-4ECC-9C48-C30ABB4D7B7E}" srcOrd="0" destOrd="0" parTransId="{ABBFC56C-A40C-4C7B-AD91-26726DB33D50}" sibTransId="{4BCD4806-F81E-476F-87D3-708791739CF9}"/>
    <dgm:cxn modelId="{5451DB4A-9656-469B-9A48-88CD0766EF4E}" srcId="{DDE57C4B-47B6-40AD-AF2D-CC59AD102D53}" destId="{D5450C81-180E-4C87-96DB-0DFED24BCA27}" srcOrd="3" destOrd="0" parTransId="{9EA499C3-1C24-4EF3-9D9D-71C8750551AB}" sibTransId="{21BABA6A-D756-43E1-9ED8-9655E4966A74}"/>
    <dgm:cxn modelId="{023BAA30-05F0-4E82-BD22-4188964ED89E}" type="presOf" srcId="{C3A8E6F0-6885-48A6-ACF6-0E0106A5C244}" destId="{52341E2B-98F9-43BA-8671-B5D6C5BD9792}" srcOrd="0" destOrd="1" presId="urn:microsoft.com/office/officeart/2011/layout/TabList"/>
    <dgm:cxn modelId="{80D52157-0CFC-4F5C-A811-5E727B97E3C9}" srcId="{B322EF5F-3863-4D4B-9691-49E49C53A06B}" destId="{AAFFB9F6-6FEA-4DF2-BA07-1A5F05D2BD31}" srcOrd="2" destOrd="0" parTransId="{78ACC203-113E-43DF-84A6-C1A40E06E164}" sibTransId="{AFCC83C6-AF22-4BE4-8635-279122B7854A}"/>
    <dgm:cxn modelId="{945C4365-3BBB-4653-B51D-1554923EF416}" type="presOf" srcId="{0719DD92-793F-4790-A3A6-5CCE962F9F93}" destId="{52341E2B-98F9-43BA-8671-B5D6C5BD9792}" srcOrd="0" destOrd="3" presId="urn:microsoft.com/office/officeart/2011/layout/TabList"/>
    <dgm:cxn modelId="{02B4D21E-AAB5-4438-A67E-A17A21114A21}" srcId="{20A79F6B-FF29-4113-9402-455BA39A62A4}" destId="{57375860-0A2D-4F54-86A9-873E8A6017A5}" srcOrd="4" destOrd="0" parTransId="{2CAE2DE5-3F4F-42A6-985A-365A7CE27908}" sibTransId="{214EE066-86E9-48FF-828F-BDE0AC6FC027}"/>
    <dgm:cxn modelId="{951DE8AB-6364-4D76-844E-398C21721C1C}" type="presOf" srcId="{406674C2-4399-4294-9121-270A3F12B4A2}" destId="{B139CF6F-F840-47A3-ADF0-E319D6D18346}" srcOrd="0" destOrd="0" presId="urn:microsoft.com/office/officeart/2011/layout/TabList"/>
    <dgm:cxn modelId="{8EA46655-A9BF-4C8E-874F-D35F1F442601}" type="presOf" srcId="{4C435DAB-1BD6-4390-8DAD-F4F3074432AF}" destId="{B139CF6F-F840-47A3-ADF0-E319D6D18346}" srcOrd="0" destOrd="2" presId="urn:microsoft.com/office/officeart/2011/layout/TabList"/>
    <dgm:cxn modelId="{6D5E65C1-55A9-4BB8-B3E6-A987B861BD88}" srcId="{DDE57C4B-47B6-40AD-AF2D-CC59AD102D53}" destId="{C3A8E6F0-6885-48A6-ACF6-0E0106A5C244}" srcOrd="2" destOrd="0" parTransId="{058F4A73-BB1B-4964-B9F5-449DFA022BCE}" sibTransId="{EBEC50E2-9C1F-478C-8E35-866D72233A22}"/>
    <dgm:cxn modelId="{FF3E8021-9E8F-4F1C-8277-2CD51F9260D9}" type="presOf" srcId="{DDE57C4B-47B6-40AD-AF2D-CC59AD102D53}" destId="{F767A9FB-FDFE-4C23-89BD-A5169A075E72}" srcOrd="0" destOrd="0" presId="urn:microsoft.com/office/officeart/2011/layout/TabList"/>
    <dgm:cxn modelId="{FC76A31A-49C2-4658-8D6F-BE30167B1DC8}" type="presOf" srcId="{20A79F6B-FF29-4113-9402-455BA39A62A4}" destId="{511A11B7-2E4A-4728-895B-DDF923EE01B3}" srcOrd="0" destOrd="0" presId="urn:microsoft.com/office/officeart/2011/layout/TabList"/>
    <dgm:cxn modelId="{0791436B-2C4C-485C-BB28-A7E31015B439}" srcId="{DDE57C4B-47B6-40AD-AF2D-CC59AD102D53}" destId="{0719DD92-793F-4790-A3A6-5CCE962F9F93}" srcOrd="4" destOrd="0" parTransId="{B7F0E993-10EF-4FCA-A2C0-E00AAA5B43C7}" sibTransId="{5C531659-C93D-4F48-B0A4-737585F6B2D6}"/>
    <dgm:cxn modelId="{F46DC2B3-1A77-49CE-8F84-7B2D929AAE60}" srcId="{20A79F6B-FF29-4113-9402-455BA39A62A4}" destId="{7099C7F0-EADE-464A-88B1-932AE1765EB4}" srcOrd="2" destOrd="0" parTransId="{7915E318-91A8-4AF5-A542-005C55D6FEA0}" sibTransId="{ED2D199D-BB89-4064-B142-C0B1D15F31B3}"/>
    <dgm:cxn modelId="{61620998-A5E9-4FEA-9D18-A496F0D805C3}" srcId="{DDE57C4B-47B6-40AD-AF2D-CC59AD102D53}" destId="{F8EF3976-572A-41C7-8A56-300961BD6BFA}" srcOrd="0" destOrd="0" parTransId="{4651B249-E0E6-4985-9B4A-56FEFA5FD403}" sibTransId="{46E5F9FD-B58F-4788-8135-240DEB3628C6}"/>
    <dgm:cxn modelId="{4CC93CDA-3CDB-4825-A6E8-2F0DEEFB8842}" srcId="{DDE57C4B-47B6-40AD-AF2D-CC59AD102D53}" destId="{2A808DD5-9E5D-444A-82B2-B8AF61877B66}" srcOrd="1" destOrd="0" parTransId="{159FE8A3-CC2A-4AFA-B0E8-06350A69879C}" sibTransId="{2407D575-9AC2-4BB9-8102-B54BBEDF3C9D}"/>
    <dgm:cxn modelId="{8A8A2BD1-1E89-4C95-AFDA-BBBC28CB7B71}" type="presParOf" srcId="{47F0C76A-F34E-4183-BA87-FC875F56BCB0}" destId="{0613057F-FFB6-4F16-B766-2B900BA260EB}" srcOrd="0" destOrd="0" presId="urn:microsoft.com/office/officeart/2011/layout/TabList"/>
    <dgm:cxn modelId="{F9B291BB-6287-49FB-A69F-9F9192619BCD}" type="presParOf" srcId="{0613057F-FFB6-4F16-B766-2B900BA260EB}" destId="{049AF3A0-D53F-4A7B-9CAD-14DDFDD6A9A9}" srcOrd="0" destOrd="0" presId="urn:microsoft.com/office/officeart/2011/layout/TabList"/>
    <dgm:cxn modelId="{498A9AB6-45F1-4AB5-BF45-ECC87D6B3D5C}" type="presParOf" srcId="{0613057F-FFB6-4F16-B766-2B900BA260EB}" destId="{511A11B7-2E4A-4728-895B-DDF923EE01B3}" srcOrd="1" destOrd="0" presId="urn:microsoft.com/office/officeart/2011/layout/TabList"/>
    <dgm:cxn modelId="{9AFF0A4D-2CA2-41B7-99C4-4837A5A4C049}" type="presParOf" srcId="{0613057F-FFB6-4F16-B766-2B900BA260EB}" destId="{FD2B6463-492D-4D50-BCC1-448D3983A29E}" srcOrd="2" destOrd="0" presId="urn:microsoft.com/office/officeart/2011/layout/TabList"/>
    <dgm:cxn modelId="{0502E72C-B703-4C1B-B5F0-B1D45809667C}" type="presParOf" srcId="{47F0C76A-F34E-4183-BA87-FC875F56BCB0}" destId="{B139CF6F-F840-47A3-ADF0-E319D6D18346}" srcOrd="1" destOrd="0" presId="urn:microsoft.com/office/officeart/2011/layout/TabList"/>
    <dgm:cxn modelId="{2B1A563A-26A6-4233-83FA-F7A3F5DAE304}" type="presParOf" srcId="{47F0C76A-F34E-4183-BA87-FC875F56BCB0}" destId="{8BB06AC6-49E2-4998-8180-2C55C2BD3702}" srcOrd="2" destOrd="0" presId="urn:microsoft.com/office/officeart/2011/layout/TabList"/>
    <dgm:cxn modelId="{8F12BDA2-879C-415E-87F0-9301B6434164}" type="presParOf" srcId="{47F0C76A-F34E-4183-BA87-FC875F56BCB0}" destId="{A0A6C024-6C43-44FD-A1DA-82E9374CDA6B}" srcOrd="3" destOrd="0" presId="urn:microsoft.com/office/officeart/2011/layout/TabList"/>
    <dgm:cxn modelId="{3D7D4ABA-528B-4224-B2E2-E9F8A55348BC}" type="presParOf" srcId="{A0A6C024-6C43-44FD-A1DA-82E9374CDA6B}" destId="{46150F3B-CBAF-485E-9EE3-EBBD2E5049E0}" srcOrd="0" destOrd="0" presId="urn:microsoft.com/office/officeart/2011/layout/TabList"/>
    <dgm:cxn modelId="{74DB415D-EB57-4E2D-BB66-D37B49F5FB62}" type="presParOf" srcId="{A0A6C024-6C43-44FD-A1DA-82E9374CDA6B}" destId="{F767A9FB-FDFE-4C23-89BD-A5169A075E72}" srcOrd="1" destOrd="0" presId="urn:microsoft.com/office/officeart/2011/layout/TabList"/>
    <dgm:cxn modelId="{A1422159-1551-43BA-9B08-01F188FC78E6}" type="presParOf" srcId="{A0A6C024-6C43-44FD-A1DA-82E9374CDA6B}" destId="{061D8634-D0EA-4529-BAD0-B13ADA94E634}" srcOrd="2" destOrd="0" presId="urn:microsoft.com/office/officeart/2011/layout/TabList"/>
    <dgm:cxn modelId="{828A8F60-D9E0-4ABC-999F-CAC87ECC9065}" type="presParOf" srcId="{47F0C76A-F34E-4183-BA87-FC875F56BCB0}" destId="{52341E2B-98F9-43BA-8671-B5D6C5BD9792}" srcOrd="4" destOrd="0" presId="urn:microsoft.com/office/officeart/2011/layout/TabList"/>
    <dgm:cxn modelId="{2AA14456-5DAA-4743-8664-DBFE946D5D15}" type="presParOf" srcId="{47F0C76A-F34E-4183-BA87-FC875F56BCB0}" destId="{C7512344-A3FB-44DB-8BB1-96B2CF002A5F}" srcOrd="5" destOrd="0" presId="urn:microsoft.com/office/officeart/2011/layout/TabList"/>
    <dgm:cxn modelId="{9CA60C11-F97F-45ED-959A-5F077617EC24}" type="presParOf" srcId="{47F0C76A-F34E-4183-BA87-FC875F56BCB0}" destId="{03F7954A-6E6C-4493-BBD6-DB9F98F4E44F}" srcOrd="6" destOrd="0" presId="urn:microsoft.com/office/officeart/2011/layout/TabList"/>
    <dgm:cxn modelId="{E52ADAFD-7978-4DE0-9118-E6D3638F0FBB}" type="presParOf" srcId="{03F7954A-6E6C-4493-BBD6-DB9F98F4E44F}" destId="{75DFAB24-C910-4855-97EF-EDEDA1B06671}" srcOrd="0" destOrd="0" presId="urn:microsoft.com/office/officeart/2011/layout/TabList"/>
    <dgm:cxn modelId="{D6BDC5A6-E3A0-4640-8EAE-0734EFA43195}" type="presParOf" srcId="{03F7954A-6E6C-4493-BBD6-DB9F98F4E44F}" destId="{A6778626-954D-45A2-9E4D-F5AAA27F376A}" srcOrd="1" destOrd="0" presId="urn:microsoft.com/office/officeart/2011/layout/TabList"/>
    <dgm:cxn modelId="{E6ED6B56-274B-4CCA-8F42-9670A106652B}" type="presParOf" srcId="{03F7954A-6E6C-4493-BBD6-DB9F98F4E44F}" destId="{9D5C6CDB-078B-4D2B-B4D7-78AEEF839B20}" srcOrd="2" destOrd="0" presId="urn:microsoft.com/office/officeart/2011/layout/TabList"/>
    <dgm:cxn modelId="{DCE8A1B6-5D37-4E0E-A250-95534F43CDB8}" type="presParOf" srcId="{47F0C76A-F34E-4183-BA87-FC875F56BCB0}" destId="{53E1DD5F-9AB0-417E-8EF7-9DE77F1ED5E6}" srcOrd="7" destOrd="0" presId="urn:microsoft.com/office/officeart/2011/layout/Tab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524DDC6-C490-4C85-95AE-1E254D9C5A6D}" type="doc">
      <dgm:prSet loTypeId="urn:diagrams.loki3.com/VaryingWidthList" loCatId="list" qsTypeId="urn:microsoft.com/office/officeart/2005/8/quickstyle/simple1" qsCatId="simple" csTypeId="urn:microsoft.com/office/officeart/2005/8/colors/accent1_2" csCatId="accent1" phldr="1"/>
      <dgm:spPr/>
    </dgm:pt>
    <dgm:pt modelId="{51CBC92E-86F2-4915-9879-16649B090AFF}">
      <dgm:prSet phldrT="[Text]"/>
      <dgm:spPr>
        <a:solidFill>
          <a:srgbClr val="791633"/>
        </a:solidFill>
      </dgm:spPr>
      <dgm:t>
        <a:bodyPr/>
        <a:lstStyle/>
        <a:p>
          <a:r>
            <a:rPr lang="en-US" dirty="0">
              <a:solidFill>
                <a:srgbClr val="FFFFFF"/>
              </a:solidFill>
            </a:rPr>
            <a:t>3g</a:t>
          </a:r>
          <a:r>
            <a:rPr lang="en-US" dirty="0"/>
            <a:t> </a:t>
          </a:r>
          <a:r>
            <a:rPr lang="en-US" dirty="0">
              <a:solidFill>
                <a:srgbClr val="FFFFFF"/>
              </a:solidFill>
            </a:rPr>
            <a:t>HEC</a:t>
          </a:r>
        </a:p>
      </dgm:t>
    </dgm:pt>
    <dgm:pt modelId="{612AEF33-796A-4215-817E-18D60DCDA6BC}" type="parTrans" cxnId="{0E2181E6-27EF-4D88-8CA9-472B338B953A}">
      <dgm:prSet/>
      <dgm:spPr/>
      <dgm:t>
        <a:bodyPr/>
        <a:lstStyle/>
        <a:p>
          <a:endParaRPr lang="en-US"/>
        </a:p>
      </dgm:t>
    </dgm:pt>
    <dgm:pt modelId="{0B11525A-B237-4480-92CD-EBBDFD456872}" type="sibTrans" cxnId="{0E2181E6-27EF-4D88-8CA9-472B338B953A}">
      <dgm:prSet/>
      <dgm:spPr/>
      <dgm:t>
        <a:bodyPr/>
        <a:lstStyle/>
        <a:p>
          <a:endParaRPr lang="en-US"/>
        </a:p>
      </dgm:t>
    </dgm:pt>
    <dgm:pt modelId="{FE995B9E-77F4-4421-9240-BE42B10047F2}">
      <dgm:prSet phldrT="[Text]"/>
      <dgm:spPr>
        <a:solidFill>
          <a:srgbClr val="791633"/>
        </a:solidFill>
      </dgm:spPr>
      <dgm:t>
        <a:bodyPr/>
        <a:lstStyle/>
        <a:p>
          <a:r>
            <a:rPr lang="en-US" dirty="0">
              <a:solidFill>
                <a:srgbClr val="FFFFFF"/>
              </a:solidFill>
            </a:rPr>
            <a:t>97g silica</a:t>
          </a:r>
        </a:p>
      </dgm:t>
    </dgm:pt>
    <dgm:pt modelId="{2FA36FFA-31AD-4A0A-B3DE-128A56B3B83B}" type="parTrans" cxnId="{74E16EEA-90A2-4784-B516-3953AEA43BF1}">
      <dgm:prSet/>
      <dgm:spPr/>
      <dgm:t>
        <a:bodyPr/>
        <a:lstStyle/>
        <a:p>
          <a:endParaRPr lang="en-US"/>
        </a:p>
      </dgm:t>
    </dgm:pt>
    <dgm:pt modelId="{268F8788-C63E-4A53-AB75-8209CE83D506}" type="sibTrans" cxnId="{74E16EEA-90A2-4784-B516-3953AEA43BF1}">
      <dgm:prSet/>
      <dgm:spPr/>
      <dgm:t>
        <a:bodyPr/>
        <a:lstStyle/>
        <a:p>
          <a:endParaRPr lang="en-US"/>
        </a:p>
      </dgm:t>
    </dgm:pt>
    <dgm:pt modelId="{17494549-1C7A-4E3E-810F-5315C7688CD2}">
      <dgm:prSet phldrT="[Text]"/>
      <dgm:spPr>
        <a:solidFill>
          <a:srgbClr val="791633"/>
        </a:solidFill>
      </dgm:spPr>
      <dgm:t>
        <a:bodyPr/>
        <a:lstStyle/>
        <a:p>
          <a:r>
            <a:rPr lang="en-US" dirty="0">
              <a:solidFill>
                <a:srgbClr val="FFFFFF"/>
              </a:solidFill>
            </a:rPr>
            <a:t>300ml H2O</a:t>
          </a:r>
        </a:p>
      </dgm:t>
    </dgm:pt>
    <dgm:pt modelId="{8EE70A88-E8EA-4FCC-9FC7-3B4427EDF472}" type="parTrans" cxnId="{BA9A2CEA-6289-49CA-B1D3-16C5CC940F1F}">
      <dgm:prSet/>
      <dgm:spPr/>
      <dgm:t>
        <a:bodyPr/>
        <a:lstStyle/>
        <a:p>
          <a:endParaRPr lang="en-US"/>
        </a:p>
      </dgm:t>
    </dgm:pt>
    <dgm:pt modelId="{3F1B539F-B78C-4DFC-A7A0-EAFB79921791}" type="sibTrans" cxnId="{BA9A2CEA-6289-49CA-B1D3-16C5CC940F1F}">
      <dgm:prSet/>
      <dgm:spPr/>
      <dgm:t>
        <a:bodyPr/>
        <a:lstStyle/>
        <a:p>
          <a:endParaRPr lang="en-US"/>
        </a:p>
      </dgm:t>
    </dgm:pt>
    <dgm:pt modelId="{97C2974B-1EF6-4C7F-9BB2-A017F0BF88EA}" type="pres">
      <dgm:prSet presAssocID="{D524DDC6-C490-4C85-95AE-1E254D9C5A6D}" presName="Name0" presStyleCnt="0">
        <dgm:presLayoutVars>
          <dgm:resizeHandles/>
        </dgm:presLayoutVars>
      </dgm:prSet>
      <dgm:spPr/>
    </dgm:pt>
    <dgm:pt modelId="{CC589C95-7FC9-4227-91F8-359ACDD7E642}" type="pres">
      <dgm:prSet presAssocID="{51CBC92E-86F2-4915-9879-16649B090AFF}" presName="text" presStyleLbl="node1" presStyleIdx="0" presStyleCnt="3" custScaleX="140870" custLinFactNeighborX="1508" custLinFactNeighborY="4338">
        <dgm:presLayoutVars>
          <dgm:bulletEnabled val="1"/>
        </dgm:presLayoutVars>
      </dgm:prSet>
      <dgm:spPr>
        <a:prstGeom prst="flowChartTerminator">
          <a:avLst/>
        </a:prstGeom>
      </dgm:spPr>
      <dgm:t>
        <a:bodyPr/>
        <a:lstStyle/>
        <a:p>
          <a:endParaRPr lang="en-US"/>
        </a:p>
      </dgm:t>
    </dgm:pt>
    <dgm:pt modelId="{63F22C70-B4D6-4C00-9313-06D655B3D791}" type="pres">
      <dgm:prSet presAssocID="{0B11525A-B237-4480-92CD-EBBDFD456872}" presName="space" presStyleCnt="0"/>
      <dgm:spPr/>
    </dgm:pt>
    <dgm:pt modelId="{044FD0FB-0983-4B3B-939C-4707E61FDD89}" type="pres">
      <dgm:prSet presAssocID="{FE995B9E-77F4-4421-9240-BE42B10047F2}" presName="text" presStyleLbl="node1" presStyleIdx="1" presStyleCnt="3" custScaleX="146956">
        <dgm:presLayoutVars>
          <dgm:bulletEnabled val="1"/>
        </dgm:presLayoutVars>
      </dgm:prSet>
      <dgm:spPr>
        <a:prstGeom prst="flowChartTerminator">
          <a:avLst/>
        </a:prstGeom>
      </dgm:spPr>
      <dgm:t>
        <a:bodyPr/>
        <a:lstStyle/>
        <a:p>
          <a:endParaRPr lang="en-US"/>
        </a:p>
      </dgm:t>
    </dgm:pt>
    <dgm:pt modelId="{B4152BAD-BD74-4B21-AD2A-20A1A0379654}" type="pres">
      <dgm:prSet presAssocID="{268F8788-C63E-4A53-AB75-8209CE83D506}" presName="space" presStyleCnt="0"/>
      <dgm:spPr/>
    </dgm:pt>
    <dgm:pt modelId="{9A88847F-ECC7-45C6-8EE2-C72D799FD960}" type="pres">
      <dgm:prSet presAssocID="{17494549-1C7A-4E3E-810F-5315C7688CD2}" presName="text" presStyleLbl="node1" presStyleIdx="2" presStyleCnt="3" custScaleX="149637">
        <dgm:presLayoutVars>
          <dgm:bulletEnabled val="1"/>
        </dgm:presLayoutVars>
      </dgm:prSet>
      <dgm:spPr>
        <a:prstGeom prst="flowChartTerminator">
          <a:avLst/>
        </a:prstGeom>
      </dgm:spPr>
      <dgm:t>
        <a:bodyPr/>
        <a:lstStyle/>
        <a:p>
          <a:endParaRPr lang="en-US"/>
        </a:p>
      </dgm:t>
    </dgm:pt>
  </dgm:ptLst>
  <dgm:cxnLst>
    <dgm:cxn modelId="{0E2181E6-27EF-4D88-8CA9-472B338B953A}" srcId="{D524DDC6-C490-4C85-95AE-1E254D9C5A6D}" destId="{51CBC92E-86F2-4915-9879-16649B090AFF}" srcOrd="0" destOrd="0" parTransId="{612AEF33-796A-4215-817E-18D60DCDA6BC}" sibTransId="{0B11525A-B237-4480-92CD-EBBDFD456872}"/>
    <dgm:cxn modelId="{E15C423F-58DD-4580-81D8-9FB30AA99A30}" type="presOf" srcId="{17494549-1C7A-4E3E-810F-5315C7688CD2}" destId="{9A88847F-ECC7-45C6-8EE2-C72D799FD960}" srcOrd="0" destOrd="0" presId="urn:diagrams.loki3.com/VaryingWidthList"/>
    <dgm:cxn modelId="{BA9A2CEA-6289-49CA-B1D3-16C5CC940F1F}" srcId="{D524DDC6-C490-4C85-95AE-1E254D9C5A6D}" destId="{17494549-1C7A-4E3E-810F-5315C7688CD2}" srcOrd="2" destOrd="0" parTransId="{8EE70A88-E8EA-4FCC-9FC7-3B4427EDF472}" sibTransId="{3F1B539F-B78C-4DFC-A7A0-EAFB79921791}"/>
    <dgm:cxn modelId="{74E16EEA-90A2-4784-B516-3953AEA43BF1}" srcId="{D524DDC6-C490-4C85-95AE-1E254D9C5A6D}" destId="{FE995B9E-77F4-4421-9240-BE42B10047F2}" srcOrd="1" destOrd="0" parTransId="{2FA36FFA-31AD-4A0A-B3DE-128A56B3B83B}" sibTransId="{268F8788-C63E-4A53-AB75-8209CE83D506}"/>
    <dgm:cxn modelId="{2F2EFD22-0F46-4068-AD33-37A5AF03E218}" type="presOf" srcId="{D524DDC6-C490-4C85-95AE-1E254D9C5A6D}" destId="{97C2974B-1EF6-4C7F-9BB2-A017F0BF88EA}" srcOrd="0" destOrd="0" presId="urn:diagrams.loki3.com/VaryingWidthList"/>
    <dgm:cxn modelId="{CE468CCA-01BD-4DCA-AA9A-0878B344CDE2}" type="presOf" srcId="{51CBC92E-86F2-4915-9879-16649B090AFF}" destId="{CC589C95-7FC9-4227-91F8-359ACDD7E642}" srcOrd="0" destOrd="0" presId="urn:diagrams.loki3.com/VaryingWidthList"/>
    <dgm:cxn modelId="{1E4CF7C1-E7CF-4998-89C2-8578580DB7CE}" type="presOf" srcId="{FE995B9E-77F4-4421-9240-BE42B10047F2}" destId="{044FD0FB-0983-4B3B-939C-4707E61FDD89}" srcOrd="0" destOrd="0" presId="urn:diagrams.loki3.com/VaryingWidthList"/>
    <dgm:cxn modelId="{6D9FF901-F461-4766-B96C-9644FE418400}" type="presParOf" srcId="{97C2974B-1EF6-4C7F-9BB2-A017F0BF88EA}" destId="{CC589C95-7FC9-4227-91F8-359ACDD7E642}" srcOrd="0" destOrd="0" presId="urn:diagrams.loki3.com/VaryingWidthList"/>
    <dgm:cxn modelId="{E8B5318A-0DEB-4F66-B5A5-0B0FEE01768E}" type="presParOf" srcId="{97C2974B-1EF6-4C7F-9BB2-A017F0BF88EA}" destId="{63F22C70-B4D6-4C00-9313-06D655B3D791}" srcOrd="1" destOrd="0" presId="urn:diagrams.loki3.com/VaryingWidthList"/>
    <dgm:cxn modelId="{77E8540B-93C1-4BBB-8C8F-71465DF07C19}" type="presParOf" srcId="{97C2974B-1EF6-4C7F-9BB2-A017F0BF88EA}" destId="{044FD0FB-0983-4B3B-939C-4707E61FDD89}" srcOrd="2" destOrd="0" presId="urn:diagrams.loki3.com/VaryingWidthList"/>
    <dgm:cxn modelId="{427CDDFB-1AFD-4B6F-BB71-3034931E24AF}" type="presParOf" srcId="{97C2974B-1EF6-4C7F-9BB2-A017F0BF88EA}" destId="{B4152BAD-BD74-4B21-AD2A-20A1A0379654}" srcOrd="3" destOrd="0" presId="urn:diagrams.loki3.com/VaryingWidthList"/>
    <dgm:cxn modelId="{383F3765-0952-49DA-9CCE-61DA1766A06E}" type="presParOf" srcId="{97C2974B-1EF6-4C7F-9BB2-A017F0BF88EA}" destId="{9A88847F-ECC7-45C6-8EE2-C72D799FD960}" srcOrd="4" destOrd="0" presId="urn:diagrams.loki3.com/VaryingWidth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E323D94-F32B-4DEA-88A1-587EB9B2393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B9BB3E22-061F-4EFB-9EF5-708E48E94CBC}">
      <dgm:prSet phldrT="[Text]"/>
      <dgm:spPr>
        <a:solidFill>
          <a:srgbClr val="791633"/>
        </a:solidFill>
      </dgm:spPr>
      <dgm:t>
        <a:bodyPr/>
        <a:lstStyle/>
        <a:p>
          <a:r>
            <a:rPr lang="en-US" dirty="0">
              <a:solidFill>
                <a:srgbClr val="FFFFFF"/>
              </a:solidFill>
            </a:rPr>
            <a:t>40% Shading</a:t>
          </a:r>
        </a:p>
      </dgm:t>
    </dgm:pt>
    <dgm:pt modelId="{61DE2034-FB48-46B7-951F-4A6F625FC78F}" type="parTrans" cxnId="{D5255E68-7872-476F-A143-CE07571E109A}">
      <dgm:prSet/>
      <dgm:spPr/>
      <dgm:t>
        <a:bodyPr/>
        <a:lstStyle/>
        <a:p>
          <a:endParaRPr lang="en-US"/>
        </a:p>
      </dgm:t>
    </dgm:pt>
    <dgm:pt modelId="{03971BF6-031E-475B-A0BF-6CD7B0684E7E}" type="sibTrans" cxnId="{D5255E68-7872-476F-A143-CE07571E109A}">
      <dgm:prSet/>
      <dgm:spPr/>
      <dgm:t>
        <a:bodyPr/>
        <a:lstStyle/>
        <a:p>
          <a:endParaRPr lang="en-US"/>
        </a:p>
      </dgm:t>
    </dgm:pt>
    <dgm:pt modelId="{83CA0079-695F-46E1-BAC5-C815676868E4}">
      <dgm:prSet phldrT="[Text]"/>
      <dgm:spPr>
        <a:solidFill>
          <a:srgbClr val="791633"/>
        </a:solidFill>
      </dgm:spPr>
      <dgm:t>
        <a:bodyPr/>
        <a:lstStyle/>
        <a:p>
          <a:r>
            <a:rPr lang="en-US" dirty="0">
              <a:solidFill>
                <a:srgbClr val="FFFFFF"/>
              </a:solidFill>
            </a:rPr>
            <a:t>450 W</a:t>
          </a:r>
        </a:p>
      </dgm:t>
    </dgm:pt>
    <dgm:pt modelId="{79C18A99-8A01-4244-AFB7-74B8765F9E32}" type="parTrans" cxnId="{F9CCB5E7-8E78-4557-83DE-72F041F2B571}">
      <dgm:prSet/>
      <dgm:spPr>
        <a:ln>
          <a:solidFill>
            <a:srgbClr val="791633"/>
          </a:solidFill>
        </a:ln>
      </dgm:spPr>
      <dgm:t>
        <a:bodyPr/>
        <a:lstStyle/>
        <a:p>
          <a:endParaRPr lang="en-US"/>
        </a:p>
      </dgm:t>
    </dgm:pt>
    <dgm:pt modelId="{70B54A4F-AD57-4CA7-9579-D9332876072F}" type="sibTrans" cxnId="{F9CCB5E7-8E78-4557-83DE-72F041F2B571}">
      <dgm:prSet/>
      <dgm:spPr/>
      <dgm:t>
        <a:bodyPr/>
        <a:lstStyle/>
        <a:p>
          <a:endParaRPr lang="en-US"/>
        </a:p>
      </dgm:t>
    </dgm:pt>
    <dgm:pt modelId="{472067CB-EDDB-4667-9F67-D747EF412ACF}">
      <dgm:prSet phldrT="[Text]"/>
      <dgm:spPr>
        <a:solidFill>
          <a:srgbClr val="791633"/>
        </a:solidFill>
      </dgm:spPr>
      <dgm:t>
        <a:bodyPr/>
        <a:lstStyle/>
        <a:p>
          <a:r>
            <a:rPr lang="en-US" dirty="0">
              <a:solidFill>
                <a:srgbClr val="FFFFFF"/>
              </a:solidFill>
            </a:rPr>
            <a:t>700 W</a:t>
          </a:r>
        </a:p>
      </dgm:t>
    </dgm:pt>
    <dgm:pt modelId="{6B5BC44B-F10C-412C-ADCB-13D9E3B26FAA}" type="parTrans" cxnId="{4DC07FC3-7278-4F35-8CE7-DB05DB066963}">
      <dgm:prSet/>
      <dgm:spPr>
        <a:solidFill>
          <a:srgbClr val="791633"/>
        </a:solidFill>
        <a:ln>
          <a:solidFill>
            <a:srgbClr val="791633"/>
          </a:solidFill>
        </a:ln>
      </dgm:spPr>
      <dgm:t>
        <a:bodyPr/>
        <a:lstStyle/>
        <a:p>
          <a:endParaRPr lang="en-US">
            <a:solidFill>
              <a:srgbClr val="791633"/>
            </a:solidFill>
          </a:endParaRPr>
        </a:p>
      </dgm:t>
    </dgm:pt>
    <dgm:pt modelId="{6BDCEAA5-569F-4C14-9D17-8FCEFA207B2D}" type="sibTrans" cxnId="{4DC07FC3-7278-4F35-8CE7-DB05DB066963}">
      <dgm:prSet/>
      <dgm:spPr/>
      <dgm:t>
        <a:bodyPr/>
        <a:lstStyle/>
        <a:p>
          <a:endParaRPr lang="en-US"/>
        </a:p>
      </dgm:t>
    </dgm:pt>
    <dgm:pt modelId="{DB9DAB28-E13D-4B6E-A89C-8375A6AEEB3A}" type="pres">
      <dgm:prSet presAssocID="{EE323D94-F32B-4DEA-88A1-587EB9B23938}" presName="hierChild1" presStyleCnt="0">
        <dgm:presLayoutVars>
          <dgm:orgChart val="1"/>
          <dgm:chPref val="1"/>
          <dgm:dir/>
          <dgm:animOne val="branch"/>
          <dgm:animLvl val="lvl"/>
          <dgm:resizeHandles/>
        </dgm:presLayoutVars>
      </dgm:prSet>
      <dgm:spPr/>
      <dgm:t>
        <a:bodyPr/>
        <a:lstStyle/>
        <a:p>
          <a:endParaRPr lang="en-US"/>
        </a:p>
      </dgm:t>
    </dgm:pt>
    <dgm:pt modelId="{57403AA1-D57B-4493-B83C-ACA7F3A1E08D}" type="pres">
      <dgm:prSet presAssocID="{B9BB3E22-061F-4EFB-9EF5-708E48E94CBC}" presName="hierRoot1" presStyleCnt="0">
        <dgm:presLayoutVars>
          <dgm:hierBranch val="init"/>
        </dgm:presLayoutVars>
      </dgm:prSet>
      <dgm:spPr/>
    </dgm:pt>
    <dgm:pt modelId="{D2C45426-E66E-4104-811A-C3A6B11893A2}" type="pres">
      <dgm:prSet presAssocID="{B9BB3E22-061F-4EFB-9EF5-708E48E94CBC}" presName="rootComposite1" presStyleCnt="0"/>
      <dgm:spPr/>
    </dgm:pt>
    <dgm:pt modelId="{1F21B5D9-DFA1-4674-A93F-3CC99E19B739}" type="pres">
      <dgm:prSet presAssocID="{B9BB3E22-061F-4EFB-9EF5-708E48E94CBC}" presName="rootText1" presStyleLbl="node0" presStyleIdx="0" presStyleCnt="1" custScaleX="113091" custScaleY="108577">
        <dgm:presLayoutVars>
          <dgm:chPref val="3"/>
        </dgm:presLayoutVars>
      </dgm:prSet>
      <dgm:spPr>
        <a:prstGeom prst="flowChartAlternateProcess">
          <a:avLst/>
        </a:prstGeom>
      </dgm:spPr>
      <dgm:t>
        <a:bodyPr/>
        <a:lstStyle/>
        <a:p>
          <a:endParaRPr lang="en-US"/>
        </a:p>
      </dgm:t>
    </dgm:pt>
    <dgm:pt modelId="{F62D6580-ED1C-4F2A-9959-E873FD7609B7}" type="pres">
      <dgm:prSet presAssocID="{B9BB3E22-061F-4EFB-9EF5-708E48E94CBC}" presName="rootConnector1" presStyleLbl="node1" presStyleIdx="0" presStyleCnt="0"/>
      <dgm:spPr/>
      <dgm:t>
        <a:bodyPr/>
        <a:lstStyle/>
        <a:p>
          <a:endParaRPr lang="en-US"/>
        </a:p>
      </dgm:t>
    </dgm:pt>
    <dgm:pt modelId="{C064CE3B-5F6A-44F7-BF40-3A87D514D12D}" type="pres">
      <dgm:prSet presAssocID="{B9BB3E22-061F-4EFB-9EF5-708E48E94CBC}" presName="hierChild2" presStyleCnt="0"/>
      <dgm:spPr/>
    </dgm:pt>
    <dgm:pt modelId="{5988B521-531D-45F7-B7C1-9737EBE841CB}" type="pres">
      <dgm:prSet presAssocID="{79C18A99-8A01-4244-AFB7-74B8765F9E32}" presName="Name37" presStyleLbl="parChTrans1D2" presStyleIdx="0" presStyleCnt="2"/>
      <dgm:spPr/>
      <dgm:t>
        <a:bodyPr/>
        <a:lstStyle/>
        <a:p>
          <a:endParaRPr lang="en-US"/>
        </a:p>
      </dgm:t>
    </dgm:pt>
    <dgm:pt modelId="{CD1A56E9-082F-4562-92AA-286FD67C945A}" type="pres">
      <dgm:prSet presAssocID="{83CA0079-695F-46E1-BAC5-C815676868E4}" presName="hierRoot2" presStyleCnt="0">
        <dgm:presLayoutVars>
          <dgm:hierBranch val="init"/>
        </dgm:presLayoutVars>
      </dgm:prSet>
      <dgm:spPr/>
    </dgm:pt>
    <dgm:pt modelId="{147D242D-C5B2-4F78-8571-AA9FBFD0000C}" type="pres">
      <dgm:prSet presAssocID="{83CA0079-695F-46E1-BAC5-C815676868E4}" presName="rootComposite" presStyleCnt="0"/>
      <dgm:spPr/>
    </dgm:pt>
    <dgm:pt modelId="{8A6CE584-C80D-4618-9090-85BA23409BAC}" type="pres">
      <dgm:prSet presAssocID="{83CA0079-695F-46E1-BAC5-C815676868E4}" presName="rootText" presStyleLbl="node2" presStyleIdx="0" presStyleCnt="2">
        <dgm:presLayoutVars>
          <dgm:chPref val="3"/>
        </dgm:presLayoutVars>
      </dgm:prSet>
      <dgm:spPr>
        <a:prstGeom prst="flowChartAlternateProcess">
          <a:avLst/>
        </a:prstGeom>
      </dgm:spPr>
      <dgm:t>
        <a:bodyPr/>
        <a:lstStyle/>
        <a:p>
          <a:endParaRPr lang="en-US"/>
        </a:p>
      </dgm:t>
    </dgm:pt>
    <dgm:pt modelId="{B9C3DA0B-BD25-445B-A226-93F25A423A5F}" type="pres">
      <dgm:prSet presAssocID="{83CA0079-695F-46E1-BAC5-C815676868E4}" presName="rootConnector" presStyleLbl="node2" presStyleIdx="0" presStyleCnt="2"/>
      <dgm:spPr/>
      <dgm:t>
        <a:bodyPr/>
        <a:lstStyle/>
        <a:p>
          <a:endParaRPr lang="en-US"/>
        </a:p>
      </dgm:t>
    </dgm:pt>
    <dgm:pt modelId="{80B1B41A-1172-4C58-A5EC-64DC076E3BCA}" type="pres">
      <dgm:prSet presAssocID="{83CA0079-695F-46E1-BAC5-C815676868E4}" presName="hierChild4" presStyleCnt="0"/>
      <dgm:spPr/>
    </dgm:pt>
    <dgm:pt modelId="{1F2E2FD9-9D6A-4FC6-980C-1697C27108E9}" type="pres">
      <dgm:prSet presAssocID="{83CA0079-695F-46E1-BAC5-C815676868E4}" presName="hierChild5" presStyleCnt="0"/>
      <dgm:spPr/>
    </dgm:pt>
    <dgm:pt modelId="{43A2B229-2679-43A2-88E8-F21A68CE7656}" type="pres">
      <dgm:prSet presAssocID="{6B5BC44B-F10C-412C-ADCB-13D9E3B26FAA}" presName="Name37" presStyleLbl="parChTrans1D2" presStyleIdx="1" presStyleCnt="2"/>
      <dgm:spPr/>
      <dgm:t>
        <a:bodyPr/>
        <a:lstStyle/>
        <a:p>
          <a:endParaRPr lang="en-US"/>
        </a:p>
      </dgm:t>
    </dgm:pt>
    <dgm:pt modelId="{54BECE01-CB66-4651-9409-85D9C21744DA}" type="pres">
      <dgm:prSet presAssocID="{472067CB-EDDB-4667-9F67-D747EF412ACF}" presName="hierRoot2" presStyleCnt="0">
        <dgm:presLayoutVars>
          <dgm:hierBranch val="init"/>
        </dgm:presLayoutVars>
      </dgm:prSet>
      <dgm:spPr/>
    </dgm:pt>
    <dgm:pt modelId="{96478B1D-79D7-48A4-81DF-8A45672198CC}" type="pres">
      <dgm:prSet presAssocID="{472067CB-EDDB-4667-9F67-D747EF412ACF}" presName="rootComposite" presStyleCnt="0"/>
      <dgm:spPr/>
    </dgm:pt>
    <dgm:pt modelId="{A288C816-CC4F-4FA2-9B66-678446FD2260}" type="pres">
      <dgm:prSet presAssocID="{472067CB-EDDB-4667-9F67-D747EF412ACF}" presName="rootText" presStyleLbl="node2" presStyleIdx="1" presStyleCnt="2">
        <dgm:presLayoutVars>
          <dgm:chPref val="3"/>
        </dgm:presLayoutVars>
      </dgm:prSet>
      <dgm:spPr>
        <a:prstGeom prst="flowChartAlternateProcess">
          <a:avLst/>
        </a:prstGeom>
      </dgm:spPr>
      <dgm:t>
        <a:bodyPr/>
        <a:lstStyle/>
        <a:p>
          <a:endParaRPr lang="en-US"/>
        </a:p>
      </dgm:t>
    </dgm:pt>
    <dgm:pt modelId="{B30F339C-A4D1-48EE-95EF-CE8BDCE08302}" type="pres">
      <dgm:prSet presAssocID="{472067CB-EDDB-4667-9F67-D747EF412ACF}" presName="rootConnector" presStyleLbl="node2" presStyleIdx="1" presStyleCnt="2"/>
      <dgm:spPr/>
      <dgm:t>
        <a:bodyPr/>
        <a:lstStyle/>
        <a:p>
          <a:endParaRPr lang="en-US"/>
        </a:p>
      </dgm:t>
    </dgm:pt>
    <dgm:pt modelId="{0C262C6B-9328-49EC-B9B3-DA2E4DC1720B}" type="pres">
      <dgm:prSet presAssocID="{472067CB-EDDB-4667-9F67-D747EF412ACF}" presName="hierChild4" presStyleCnt="0"/>
      <dgm:spPr/>
    </dgm:pt>
    <dgm:pt modelId="{937B243A-DBB1-47B5-98F0-9C3D48FA034C}" type="pres">
      <dgm:prSet presAssocID="{472067CB-EDDB-4667-9F67-D747EF412ACF}" presName="hierChild5" presStyleCnt="0"/>
      <dgm:spPr/>
    </dgm:pt>
    <dgm:pt modelId="{D34B5A34-471D-4E6C-975B-911123EBAE3F}" type="pres">
      <dgm:prSet presAssocID="{B9BB3E22-061F-4EFB-9EF5-708E48E94CBC}" presName="hierChild3" presStyleCnt="0"/>
      <dgm:spPr/>
    </dgm:pt>
  </dgm:ptLst>
  <dgm:cxnLst>
    <dgm:cxn modelId="{949FE160-BD16-47C3-A892-2CC2F4D73F43}" type="presOf" srcId="{472067CB-EDDB-4667-9F67-D747EF412ACF}" destId="{B30F339C-A4D1-48EE-95EF-CE8BDCE08302}" srcOrd="1" destOrd="0" presId="urn:microsoft.com/office/officeart/2005/8/layout/orgChart1"/>
    <dgm:cxn modelId="{BB5D4F29-FF18-4035-A0C7-18C9B6167114}" type="presOf" srcId="{6B5BC44B-F10C-412C-ADCB-13D9E3B26FAA}" destId="{43A2B229-2679-43A2-88E8-F21A68CE7656}" srcOrd="0" destOrd="0" presId="urn:microsoft.com/office/officeart/2005/8/layout/orgChart1"/>
    <dgm:cxn modelId="{4DC07FC3-7278-4F35-8CE7-DB05DB066963}" srcId="{B9BB3E22-061F-4EFB-9EF5-708E48E94CBC}" destId="{472067CB-EDDB-4667-9F67-D747EF412ACF}" srcOrd="1" destOrd="0" parTransId="{6B5BC44B-F10C-412C-ADCB-13D9E3B26FAA}" sibTransId="{6BDCEAA5-569F-4C14-9D17-8FCEFA207B2D}"/>
    <dgm:cxn modelId="{DB9B40C2-58A4-4D24-B3D8-7F1300FF9ADD}" type="presOf" srcId="{83CA0079-695F-46E1-BAC5-C815676868E4}" destId="{8A6CE584-C80D-4618-9090-85BA23409BAC}" srcOrd="0" destOrd="0" presId="urn:microsoft.com/office/officeart/2005/8/layout/orgChart1"/>
    <dgm:cxn modelId="{D2449FBE-819A-4727-9994-20E44E581B06}" type="presOf" srcId="{79C18A99-8A01-4244-AFB7-74B8765F9E32}" destId="{5988B521-531D-45F7-B7C1-9737EBE841CB}" srcOrd="0" destOrd="0" presId="urn:microsoft.com/office/officeart/2005/8/layout/orgChart1"/>
    <dgm:cxn modelId="{260D316E-1E1F-4C78-80E9-B5565B28A31E}" type="presOf" srcId="{B9BB3E22-061F-4EFB-9EF5-708E48E94CBC}" destId="{F62D6580-ED1C-4F2A-9959-E873FD7609B7}" srcOrd="1" destOrd="0" presId="urn:microsoft.com/office/officeart/2005/8/layout/orgChart1"/>
    <dgm:cxn modelId="{1E5E7F0A-ED98-4C4F-9A76-8BBB873B5A63}" type="presOf" srcId="{B9BB3E22-061F-4EFB-9EF5-708E48E94CBC}" destId="{1F21B5D9-DFA1-4674-A93F-3CC99E19B739}" srcOrd="0" destOrd="0" presId="urn:microsoft.com/office/officeart/2005/8/layout/orgChart1"/>
    <dgm:cxn modelId="{F9CCB5E7-8E78-4557-83DE-72F041F2B571}" srcId="{B9BB3E22-061F-4EFB-9EF5-708E48E94CBC}" destId="{83CA0079-695F-46E1-BAC5-C815676868E4}" srcOrd="0" destOrd="0" parTransId="{79C18A99-8A01-4244-AFB7-74B8765F9E32}" sibTransId="{70B54A4F-AD57-4CA7-9579-D9332876072F}"/>
    <dgm:cxn modelId="{5E37287C-4430-4E6F-AFCB-C35F21BCAE2A}" type="presOf" srcId="{EE323D94-F32B-4DEA-88A1-587EB9B23938}" destId="{DB9DAB28-E13D-4B6E-A89C-8375A6AEEB3A}" srcOrd="0" destOrd="0" presId="urn:microsoft.com/office/officeart/2005/8/layout/orgChart1"/>
    <dgm:cxn modelId="{D5255E68-7872-476F-A143-CE07571E109A}" srcId="{EE323D94-F32B-4DEA-88A1-587EB9B23938}" destId="{B9BB3E22-061F-4EFB-9EF5-708E48E94CBC}" srcOrd="0" destOrd="0" parTransId="{61DE2034-FB48-46B7-951F-4A6F625FC78F}" sibTransId="{03971BF6-031E-475B-A0BF-6CD7B0684E7E}"/>
    <dgm:cxn modelId="{F82C0081-527A-4328-B59C-DFFEC5D5056B}" type="presOf" srcId="{472067CB-EDDB-4667-9F67-D747EF412ACF}" destId="{A288C816-CC4F-4FA2-9B66-678446FD2260}" srcOrd="0" destOrd="0" presId="urn:microsoft.com/office/officeart/2005/8/layout/orgChart1"/>
    <dgm:cxn modelId="{5F84EFC0-EBDE-4DEA-855D-B799A6A636FF}" type="presOf" srcId="{83CA0079-695F-46E1-BAC5-C815676868E4}" destId="{B9C3DA0B-BD25-445B-A226-93F25A423A5F}" srcOrd="1" destOrd="0" presId="urn:microsoft.com/office/officeart/2005/8/layout/orgChart1"/>
    <dgm:cxn modelId="{0CB088F9-906E-44D7-806E-E9085CF11471}" type="presParOf" srcId="{DB9DAB28-E13D-4B6E-A89C-8375A6AEEB3A}" destId="{57403AA1-D57B-4493-B83C-ACA7F3A1E08D}" srcOrd="0" destOrd="0" presId="urn:microsoft.com/office/officeart/2005/8/layout/orgChart1"/>
    <dgm:cxn modelId="{16F789E4-6181-4966-AD78-3A0854FBE121}" type="presParOf" srcId="{57403AA1-D57B-4493-B83C-ACA7F3A1E08D}" destId="{D2C45426-E66E-4104-811A-C3A6B11893A2}" srcOrd="0" destOrd="0" presId="urn:microsoft.com/office/officeart/2005/8/layout/orgChart1"/>
    <dgm:cxn modelId="{FC03F6D8-0B9A-4D2E-B159-F09E842715C4}" type="presParOf" srcId="{D2C45426-E66E-4104-811A-C3A6B11893A2}" destId="{1F21B5D9-DFA1-4674-A93F-3CC99E19B739}" srcOrd="0" destOrd="0" presId="urn:microsoft.com/office/officeart/2005/8/layout/orgChart1"/>
    <dgm:cxn modelId="{811DDC8A-7D39-40FB-9E3E-2108CC86FA88}" type="presParOf" srcId="{D2C45426-E66E-4104-811A-C3A6B11893A2}" destId="{F62D6580-ED1C-4F2A-9959-E873FD7609B7}" srcOrd="1" destOrd="0" presId="urn:microsoft.com/office/officeart/2005/8/layout/orgChart1"/>
    <dgm:cxn modelId="{2F9D6AA9-F657-4B45-B4BC-6BE2F61788DD}" type="presParOf" srcId="{57403AA1-D57B-4493-B83C-ACA7F3A1E08D}" destId="{C064CE3B-5F6A-44F7-BF40-3A87D514D12D}" srcOrd="1" destOrd="0" presId="urn:microsoft.com/office/officeart/2005/8/layout/orgChart1"/>
    <dgm:cxn modelId="{11BD3336-7C16-4F7B-A2B5-ED7BB6B770F1}" type="presParOf" srcId="{C064CE3B-5F6A-44F7-BF40-3A87D514D12D}" destId="{5988B521-531D-45F7-B7C1-9737EBE841CB}" srcOrd="0" destOrd="0" presId="urn:microsoft.com/office/officeart/2005/8/layout/orgChart1"/>
    <dgm:cxn modelId="{54DB30EA-168D-44FD-8853-E9B2D33C81BF}" type="presParOf" srcId="{C064CE3B-5F6A-44F7-BF40-3A87D514D12D}" destId="{CD1A56E9-082F-4562-92AA-286FD67C945A}" srcOrd="1" destOrd="0" presId="urn:microsoft.com/office/officeart/2005/8/layout/orgChart1"/>
    <dgm:cxn modelId="{928973DD-C9D3-4D75-98DF-527B0E65A720}" type="presParOf" srcId="{CD1A56E9-082F-4562-92AA-286FD67C945A}" destId="{147D242D-C5B2-4F78-8571-AA9FBFD0000C}" srcOrd="0" destOrd="0" presId="urn:microsoft.com/office/officeart/2005/8/layout/orgChart1"/>
    <dgm:cxn modelId="{371D409C-F0A6-4461-9E24-975E88F761AB}" type="presParOf" srcId="{147D242D-C5B2-4F78-8571-AA9FBFD0000C}" destId="{8A6CE584-C80D-4618-9090-85BA23409BAC}" srcOrd="0" destOrd="0" presId="urn:microsoft.com/office/officeart/2005/8/layout/orgChart1"/>
    <dgm:cxn modelId="{18C302F8-58BB-4B3D-BF13-5AFFAE5CFF48}" type="presParOf" srcId="{147D242D-C5B2-4F78-8571-AA9FBFD0000C}" destId="{B9C3DA0B-BD25-445B-A226-93F25A423A5F}" srcOrd="1" destOrd="0" presId="urn:microsoft.com/office/officeart/2005/8/layout/orgChart1"/>
    <dgm:cxn modelId="{ABA13189-3B54-485A-AAF9-99AE8F921136}" type="presParOf" srcId="{CD1A56E9-082F-4562-92AA-286FD67C945A}" destId="{80B1B41A-1172-4C58-A5EC-64DC076E3BCA}" srcOrd="1" destOrd="0" presId="urn:microsoft.com/office/officeart/2005/8/layout/orgChart1"/>
    <dgm:cxn modelId="{464E8F8E-2823-42AE-B273-3A0A8208D123}" type="presParOf" srcId="{CD1A56E9-082F-4562-92AA-286FD67C945A}" destId="{1F2E2FD9-9D6A-4FC6-980C-1697C27108E9}" srcOrd="2" destOrd="0" presId="urn:microsoft.com/office/officeart/2005/8/layout/orgChart1"/>
    <dgm:cxn modelId="{E1666418-0144-46BF-97A9-EBF2414BB673}" type="presParOf" srcId="{C064CE3B-5F6A-44F7-BF40-3A87D514D12D}" destId="{43A2B229-2679-43A2-88E8-F21A68CE7656}" srcOrd="2" destOrd="0" presId="urn:microsoft.com/office/officeart/2005/8/layout/orgChart1"/>
    <dgm:cxn modelId="{27165DC6-4EED-4EAD-A9DC-3A04018B7AE0}" type="presParOf" srcId="{C064CE3B-5F6A-44F7-BF40-3A87D514D12D}" destId="{54BECE01-CB66-4651-9409-85D9C21744DA}" srcOrd="3" destOrd="0" presId="urn:microsoft.com/office/officeart/2005/8/layout/orgChart1"/>
    <dgm:cxn modelId="{8C7D0AD6-A0DE-4920-81F0-76EB0B8A8334}" type="presParOf" srcId="{54BECE01-CB66-4651-9409-85D9C21744DA}" destId="{96478B1D-79D7-48A4-81DF-8A45672198CC}" srcOrd="0" destOrd="0" presId="urn:microsoft.com/office/officeart/2005/8/layout/orgChart1"/>
    <dgm:cxn modelId="{7433A434-67D9-4C8E-8F4D-2A9B886F40FA}" type="presParOf" srcId="{96478B1D-79D7-48A4-81DF-8A45672198CC}" destId="{A288C816-CC4F-4FA2-9B66-678446FD2260}" srcOrd="0" destOrd="0" presId="urn:microsoft.com/office/officeart/2005/8/layout/orgChart1"/>
    <dgm:cxn modelId="{08BB9847-BA6F-40BD-A6C1-6C10E5916453}" type="presParOf" srcId="{96478B1D-79D7-48A4-81DF-8A45672198CC}" destId="{B30F339C-A4D1-48EE-95EF-CE8BDCE08302}" srcOrd="1" destOrd="0" presId="urn:microsoft.com/office/officeart/2005/8/layout/orgChart1"/>
    <dgm:cxn modelId="{FC98B4CC-89B8-460A-A922-6A78BDDEE10C}" type="presParOf" srcId="{54BECE01-CB66-4651-9409-85D9C21744DA}" destId="{0C262C6B-9328-49EC-B9B3-DA2E4DC1720B}" srcOrd="1" destOrd="0" presId="urn:microsoft.com/office/officeart/2005/8/layout/orgChart1"/>
    <dgm:cxn modelId="{E97A67EB-C8A3-4793-89AF-060F9123DFA9}" type="presParOf" srcId="{54BECE01-CB66-4651-9409-85D9C21744DA}" destId="{937B243A-DBB1-47B5-98F0-9C3D48FA034C}" srcOrd="2" destOrd="0" presId="urn:microsoft.com/office/officeart/2005/8/layout/orgChart1"/>
    <dgm:cxn modelId="{7A618AE9-F8C6-4C2F-860B-B618FF8E230D}" type="presParOf" srcId="{57403AA1-D57B-4493-B83C-ACA7F3A1E08D}" destId="{D34B5A34-471D-4E6C-975B-911123EBAE3F}" srcOrd="2" destOrd="0" presId="urn:microsoft.com/office/officeart/2005/8/layout/orgChart1"/>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5.xml><?xml version="1.0" encoding="utf-8"?>
<dgm:dataModel xmlns:dgm="http://schemas.openxmlformats.org/drawingml/2006/diagram" xmlns:a="http://schemas.openxmlformats.org/drawingml/2006/main">
  <dgm:ptLst>
    <dgm:pt modelId="{EE323D94-F32B-4DEA-88A1-587EB9B2393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B9BB3E22-061F-4EFB-9EF5-708E48E94CBC}">
      <dgm:prSet phldrT="[Text]"/>
      <dgm:spPr>
        <a:solidFill>
          <a:srgbClr val="791633"/>
        </a:solidFill>
      </dgm:spPr>
      <dgm:t>
        <a:bodyPr/>
        <a:lstStyle/>
        <a:p>
          <a:r>
            <a:rPr lang="en-US" dirty="0">
              <a:solidFill>
                <a:srgbClr val="FFFFFF"/>
              </a:solidFill>
            </a:rPr>
            <a:t>60% Shading</a:t>
          </a:r>
        </a:p>
      </dgm:t>
    </dgm:pt>
    <dgm:pt modelId="{61DE2034-FB48-46B7-951F-4A6F625FC78F}" type="parTrans" cxnId="{D5255E68-7872-476F-A143-CE07571E109A}">
      <dgm:prSet/>
      <dgm:spPr/>
      <dgm:t>
        <a:bodyPr/>
        <a:lstStyle/>
        <a:p>
          <a:endParaRPr lang="en-US"/>
        </a:p>
      </dgm:t>
    </dgm:pt>
    <dgm:pt modelId="{03971BF6-031E-475B-A0BF-6CD7B0684E7E}" type="sibTrans" cxnId="{D5255E68-7872-476F-A143-CE07571E109A}">
      <dgm:prSet/>
      <dgm:spPr/>
      <dgm:t>
        <a:bodyPr/>
        <a:lstStyle/>
        <a:p>
          <a:endParaRPr lang="en-US"/>
        </a:p>
      </dgm:t>
    </dgm:pt>
    <dgm:pt modelId="{83CA0079-695F-46E1-BAC5-C815676868E4}">
      <dgm:prSet phldrT="[Text]"/>
      <dgm:spPr>
        <a:solidFill>
          <a:srgbClr val="791633"/>
        </a:solidFill>
      </dgm:spPr>
      <dgm:t>
        <a:bodyPr/>
        <a:lstStyle/>
        <a:p>
          <a:r>
            <a:rPr lang="en-US" dirty="0">
              <a:solidFill>
                <a:srgbClr val="FFFFFF"/>
              </a:solidFill>
            </a:rPr>
            <a:t>450 W</a:t>
          </a:r>
        </a:p>
      </dgm:t>
    </dgm:pt>
    <dgm:pt modelId="{79C18A99-8A01-4244-AFB7-74B8765F9E32}" type="parTrans" cxnId="{F9CCB5E7-8E78-4557-83DE-72F041F2B571}">
      <dgm:prSet/>
      <dgm:spPr>
        <a:ln>
          <a:solidFill>
            <a:srgbClr val="791633"/>
          </a:solidFill>
        </a:ln>
      </dgm:spPr>
      <dgm:t>
        <a:bodyPr/>
        <a:lstStyle/>
        <a:p>
          <a:endParaRPr lang="en-US"/>
        </a:p>
      </dgm:t>
    </dgm:pt>
    <dgm:pt modelId="{70B54A4F-AD57-4CA7-9579-D9332876072F}" type="sibTrans" cxnId="{F9CCB5E7-8E78-4557-83DE-72F041F2B571}">
      <dgm:prSet/>
      <dgm:spPr/>
      <dgm:t>
        <a:bodyPr/>
        <a:lstStyle/>
        <a:p>
          <a:endParaRPr lang="en-US"/>
        </a:p>
      </dgm:t>
    </dgm:pt>
    <dgm:pt modelId="{472067CB-EDDB-4667-9F67-D747EF412ACF}">
      <dgm:prSet phldrT="[Text]"/>
      <dgm:spPr>
        <a:solidFill>
          <a:srgbClr val="791633"/>
        </a:solidFill>
      </dgm:spPr>
      <dgm:t>
        <a:bodyPr/>
        <a:lstStyle/>
        <a:p>
          <a:r>
            <a:rPr lang="en-US" dirty="0">
              <a:solidFill>
                <a:srgbClr val="FFFFFF"/>
              </a:solidFill>
            </a:rPr>
            <a:t>700 W</a:t>
          </a:r>
        </a:p>
      </dgm:t>
    </dgm:pt>
    <dgm:pt modelId="{6B5BC44B-F10C-412C-ADCB-13D9E3B26FAA}" type="parTrans" cxnId="{4DC07FC3-7278-4F35-8CE7-DB05DB066963}">
      <dgm:prSet/>
      <dgm:spPr>
        <a:ln>
          <a:solidFill>
            <a:srgbClr val="791633"/>
          </a:solidFill>
        </a:ln>
      </dgm:spPr>
      <dgm:t>
        <a:bodyPr/>
        <a:lstStyle/>
        <a:p>
          <a:endParaRPr lang="en-US"/>
        </a:p>
      </dgm:t>
    </dgm:pt>
    <dgm:pt modelId="{6BDCEAA5-569F-4C14-9D17-8FCEFA207B2D}" type="sibTrans" cxnId="{4DC07FC3-7278-4F35-8CE7-DB05DB066963}">
      <dgm:prSet/>
      <dgm:spPr/>
      <dgm:t>
        <a:bodyPr/>
        <a:lstStyle/>
        <a:p>
          <a:endParaRPr lang="en-US"/>
        </a:p>
      </dgm:t>
    </dgm:pt>
    <dgm:pt modelId="{DB9DAB28-E13D-4B6E-A89C-8375A6AEEB3A}" type="pres">
      <dgm:prSet presAssocID="{EE323D94-F32B-4DEA-88A1-587EB9B23938}" presName="hierChild1" presStyleCnt="0">
        <dgm:presLayoutVars>
          <dgm:orgChart val="1"/>
          <dgm:chPref val="1"/>
          <dgm:dir/>
          <dgm:animOne val="branch"/>
          <dgm:animLvl val="lvl"/>
          <dgm:resizeHandles/>
        </dgm:presLayoutVars>
      </dgm:prSet>
      <dgm:spPr/>
      <dgm:t>
        <a:bodyPr/>
        <a:lstStyle/>
        <a:p>
          <a:endParaRPr lang="en-US"/>
        </a:p>
      </dgm:t>
    </dgm:pt>
    <dgm:pt modelId="{57403AA1-D57B-4493-B83C-ACA7F3A1E08D}" type="pres">
      <dgm:prSet presAssocID="{B9BB3E22-061F-4EFB-9EF5-708E48E94CBC}" presName="hierRoot1" presStyleCnt="0">
        <dgm:presLayoutVars>
          <dgm:hierBranch val="init"/>
        </dgm:presLayoutVars>
      </dgm:prSet>
      <dgm:spPr/>
    </dgm:pt>
    <dgm:pt modelId="{D2C45426-E66E-4104-811A-C3A6B11893A2}" type="pres">
      <dgm:prSet presAssocID="{B9BB3E22-061F-4EFB-9EF5-708E48E94CBC}" presName="rootComposite1" presStyleCnt="0"/>
      <dgm:spPr/>
    </dgm:pt>
    <dgm:pt modelId="{1F21B5D9-DFA1-4674-A93F-3CC99E19B739}" type="pres">
      <dgm:prSet presAssocID="{B9BB3E22-061F-4EFB-9EF5-708E48E94CBC}" presName="rootText1" presStyleLbl="node0" presStyleIdx="0" presStyleCnt="1">
        <dgm:presLayoutVars>
          <dgm:chPref val="3"/>
        </dgm:presLayoutVars>
      </dgm:prSet>
      <dgm:spPr>
        <a:prstGeom prst="flowChartAlternateProcess">
          <a:avLst/>
        </a:prstGeom>
      </dgm:spPr>
      <dgm:t>
        <a:bodyPr/>
        <a:lstStyle/>
        <a:p>
          <a:endParaRPr lang="en-US"/>
        </a:p>
      </dgm:t>
    </dgm:pt>
    <dgm:pt modelId="{F62D6580-ED1C-4F2A-9959-E873FD7609B7}" type="pres">
      <dgm:prSet presAssocID="{B9BB3E22-061F-4EFB-9EF5-708E48E94CBC}" presName="rootConnector1" presStyleLbl="node1" presStyleIdx="0" presStyleCnt="0"/>
      <dgm:spPr/>
      <dgm:t>
        <a:bodyPr/>
        <a:lstStyle/>
        <a:p>
          <a:endParaRPr lang="en-US"/>
        </a:p>
      </dgm:t>
    </dgm:pt>
    <dgm:pt modelId="{C064CE3B-5F6A-44F7-BF40-3A87D514D12D}" type="pres">
      <dgm:prSet presAssocID="{B9BB3E22-061F-4EFB-9EF5-708E48E94CBC}" presName="hierChild2" presStyleCnt="0"/>
      <dgm:spPr/>
    </dgm:pt>
    <dgm:pt modelId="{5988B521-531D-45F7-B7C1-9737EBE841CB}" type="pres">
      <dgm:prSet presAssocID="{79C18A99-8A01-4244-AFB7-74B8765F9E32}" presName="Name37" presStyleLbl="parChTrans1D2" presStyleIdx="0" presStyleCnt="2"/>
      <dgm:spPr/>
      <dgm:t>
        <a:bodyPr/>
        <a:lstStyle/>
        <a:p>
          <a:endParaRPr lang="en-US"/>
        </a:p>
      </dgm:t>
    </dgm:pt>
    <dgm:pt modelId="{CD1A56E9-082F-4562-92AA-286FD67C945A}" type="pres">
      <dgm:prSet presAssocID="{83CA0079-695F-46E1-BAC5-C815676868E4}" presName="hierRoot2" presStyleCnt="0">
        <dgm:presLayoutVars>
          <dgm:hierBranch val="init"/>
        </dgm:presLayoutVars>
      </dgm:prSet>
      <dgm:spPr/>
    </dgm:pt>
    <dgm:pt modelId="{147D242D-C5B2-4F78-8571-AA9FBFD0000C}" type="pres">
      <dgm:prSet presAssocID="{83CA0079-695F-46E1-BAC5-C815676868E4}" presName="rootComposite" presStyleCnt="0"/>
      <dgm:spPr/>
    </dgm:pt>
    <dgm:pt modelId="{8A6CE584-C80D-4618-9090-85BA23409BAC}" type="pres">
      <dgm:prSet presAssocID="{83CA0079-695F-46E1-BAC5-C815676868E4}" presName="rootText" presStyleLbl="node2" presStyleIdx="0" presStyleCnt="2">
        <dgm:presLayoutVars>
          <dgm:chPref val="3"/>
        </dgm:presLayoutVars>
      </dgm:prSet>
      <dgm:spPr>
        <a:prstGeom prst="flowChartAlternateProcess">
          <a:avLst/>
        </a:prstGeom>
      </dgm:spPr>
      <dgm:t>
        <a:bodyPr/>
        <a:lstStyle/>
        <a:p>
          <a:endParaRPr lang="en-US"/>
        </a:p>
      </dgm:t>
    </dgm:pt>
    <dgm:pt modelId="{B9C3DA0B-BD25-445B-A226-93F25A423A5F}" type="pres">
      <dgm:prSet presAssocID="{83CA0079-695F-46E1-BAC5-C815676868E4}" presName="rootConnector" presStyleLbl="node2" presStyleIdx="0" presStyleCnt="2"/>
      <dgm:spPr/>
      <dgm:t>
        <a:bodyPr/>
        <a:lstStyle/>
        <a:p>
          <a:endParaRPr lang="en-US"/>
        </a:p>
      </dgm:t>
    </dgm:pt>
    <dgm:pt modelId="{80B1B41A-1172-4C58-A5EC-64DC076E3BCA}" type="pres">
      <dgm:prSet presAssocID="{83CA0079-695F-46E1-BAC5-C815676868E4}" presName="hierChild4" presStyleCnt="0"/>
      <dgm:spPr/>
    </dgm:pt>
    <dgm:pt modelId="{1F2E2FD9-9D6A-4FC6-980C-1697C27108E9}" type="pres">
      <dgm:prSet presAssocID="{83CA0079-695F-46E1-BAC5-C815676868E4}" presName="hierChild5" presStyleCnt="0"/>
      <dgm:spPr/>
    </dgm:pt>
    <dgm:pt modelId="{43A2B229-2679-43A2-88E8-F21A68CE7656}" type="pres">
      <dgm:prSet presAssocID="{6B5BC44B-F10C-412C-ADCB-13D9E3B26FAA}" presName="Name37" presStyleLbl="parChTrans1D2" presStyleIdx="1" presStyleCnt="2"/>
      <dgm:spPr/>
      <dgm:t>
        <a:bodyPr/>
        <a:lstStyle/>
        <a:p>
          <a:endParaRPr lang="en-US"/>
        </a:p>
      </dgm:t>
    </dgm:pt>
    <dgm:pt modelId="{54BECE01-CB66-4651-9409-85D9C21744DA}" type="pres">
      <dgm:prSet presAssocID="{472067CB-EDDB-4667-9F67-D747EF412ACF}" presName="hierRoot2" presStyleCnt="0">
        <dgm:presLayoutVars>
          <dgm:hierBranch val="init"/>
        </dgm:presLayoutVars>
      </dgm:prSet>
      <dgm:spPr/>
    </dgm:pt>
    <dgm:pt modelId="{96478B1D-79D7-48A4-81DF-8A45672198CC}" type="pres">
      <dgm:prSet presAssocID="{472067CB-EDDB-4667-9F67-D747EF412ACF}" presName="rootComposite" presStyleCnt="0"/>
      <dgm:spPr/>
    </dgm:pt>
    <dgm:pt modelId="{A288C816-CC4F-4FA2-9B66-678446FD2260}" type="pres">
      <dgm:prSet presAssocID="{472067CB-EDDB-4667-9F67-D747EF412ACF}" presName="rootText" presStyleLbl="node2" presStyleIdx="1" presStyleCnt="2">
        <dgm:presLayoutVars>
          <dgm:chPref val="3"/>
        </dgm:presLayoutVars>
      </dgm:prSet>
      <dgm:spPr>
        <a:prstGeom prst="flowChartAlternateProcess">
          <a:avLst/>
        </a:prstGeom>
      </dgm:spPr>
      <dgm:t>
        <a:bodyPr/>
        <a:lstStyle/>
        <a:p>
          <a:endParaRPr lang="en-US"/>
        </a:p>
      </dgm:t>
    </dgm:pt>
    <dgm:pt modelId="{B30F339C-A4D1-48EE-95EF-CE8BDCE08302}" type="pres">
      <dgm:prSet presAssocID="{472067CB-EDDB-4667-9F67-D747EF412ACF}" presName="rootConnector" presStyleLbl="node2" presStyleIdx="1" presStyleCnt="2"/>
      <dgm:spPr/>
      <dgm:t>
        <a:bodyPr/>
        <a:lstStyle/>
        <a:p>
          <a:endParaRPr lang="en-US"/>
        </a:p>
      </dgm:t>
    </dgm:pt>
    <dgm:pt modelId="{0C262C6B-9328-49EC-B9B3-DA2E4DC1720B}" type="pres">
      <dgm:prSet presAssocID="{472067CB-EDDB-4667-9F67-D747EF412ACF}" presName="hierChild4" presStyleCnt="0"/>
      <dgm:spPr/>
    </dgm:pt>
    <dgm:pt modelId="{937B243A-DBB1-47B5-98F0-9C3D48FA034C}" type="pres">
      <dgm:prSet presAssocID="{472067CB-EDDB-4667-9F67-D747EF412ACF}" presName="hierChild5" presStyleCnt="0"/>
      <dgm:spPr/>
    </dgm:pt>
    <dgm:pt modelId="{D34B5A34-471D-4E6C-975B-911123EBAE3F}" type="pres">
      <dgm:prSet presAssocID="{B9BB3E22-061F-4EFB-9EF5-708E48E94CBC}" presName="hierChild3" presStyleCnt="0"/>
      <dgm:spPr/>
    </dgm:pt>
  </dgm:ptLst>
  <dgm:cxnLst>
    <dgm:cxn modelId="{949FE160-BD16-47C3-A892-2CC2F4D73F43}" type="presOf" srcId="{472067CB-EDDB-4667-9F67-D747EF412ACF}" destId="{B30F339C-A4D1-48EE-95EF-CE8BDCE08302}" srcOrd="1" destOrd="0" presId="urn:microsoft.com/office/officeart/2005/8/layout/orgChart1"/>
    <dgm:cxn modelId="{BB5D4F29-FF18-4035-A0C7-18C9B6167114}" type="presOf" srcId="{6B5BC44B-F10C-412C-ADCB-13D9E3B26FAA}" destId="{43A2B229-2679-43A2-88E8-F21A68CE7656}" srcOrd="0" destOrd="0" presId="urn:microsoft.com/office/officeart/2005/8/layout/orgChart1"/>
    <dgm:cxn modelId="{4DC07FC3-7278-4F35-8CE7-DB05DB066963}" srcId="{B9BB3E22-061F-4EFB-9EF5-708E48E94CBC}" destId="{472067CB-EDDB-4667-9F67-D747EF412ACF}" srcOrd="1" destOrd="0" parTransId="{6B5BC44B-F10C-412C-ADCB-13D9E3B26FAA}" sibTransId="{6BDCEAA5-569F-4C14-9D17-8FCEFA207B2D}"/>
    <dgm:cxn modelId="{DB9B40C2-58A4-4D24-B3D8-7F1300FF9ADD}" type="presOf" srcId="{83CA0079-695F-46E1-BAC5-C815676868E4}" destId="{8A6CE584-C80D-4618-9090-85BA23409BAC}" srcOrd="0" destOrd="0" presId="urn:microsoft.com/office/officeart/2005/8/layout/orgChart1"/>
    <dgm:cxn modelId="{D2449FBE-819A-4727-9994-20E44E581B06}" type="presOf" srcId="{79C18A99-8A01-4244-AFB7-74B8765F9E32}" destId="{5988B521-531D-45F7-B7C1-9737EBE841CB}" srcOrd="0" destOrd="0" presId="urn:microsoft.com/office/officeart/2005/8/layout/orgChart1"/>
    <dgm:cxn modelId="{260D316E-1E1F-4C78-80E9-B5565B28A31E}" type="presOf" srcId="{B9BB3E22-061F-4EFB-9EF5-708E48E94CBC}" destId="{F62D6580-ED1C-4F2A-9959-E873FD7609B7}" srcOrd="1" destOrd="0" presId="urn:microsoft.com/office/officeart/2005/8/layout/orgChart1"/>
    <dgm:cxn modelId="{1E5E7F0A-ED98-4C4F-9A76-8BBB873B5A63}" type="presOf" srcId="{B9BB3E22-061F-4EFB-9EF5-708E48E94CBC}" destId="{1F21B5D9-DFA1-4674-A93F-3CC99E19B739}" srcOrd="0" destOrd="0" presId="urn:microsoft.com/office/officeart/2005/8/layout/orgChart1"/>
    <dgm:cxn modelId="{F9CCB5E7-8E78-4557-83DE-72F041F2B571}" srcId="{B9BB3E22-061F-4EFB-9EF5-708E48E94CBC}" destId="{83CA0079-695F-46E1-BAC5-C815676868E4}" srcOrd="0" destOrd="0" parTransId="{79C18A99-8A01-4244-AFB7-74B8765F9E32}" sibTransId="{70B54A4F-AD57-4CA7-9579-D9332876072F}"/>
    <dgm:cxn modelId="{5E37287C-4430-4E6F-AFCB-C35F21BCAE2A}" type="presOf" srcId="{EE323D94-F32B-4DEA-88A1-587EB9B23938}" destId="{DB9DAB28-E13D-4B6E-A89C-8375A6AEEB3A}" srcOrd="0" destOrd="0" presId="urn:microsoft.com/office/officeart/2005/8/layout/orgChart1"/>
    <dgm:cxn modelId="{D5255E68-7872-476F-A143-CE07571E109A}" srcId="{EE323D94-F32B-4DEA-88A1-587EB9B23938}" destId="{B9BB3E22-061F-4EFB-9EF5-708E48E94CBC}" srcOrd="0" destOrd="0" parTransId="{61DE2034-FB48-46B7-951F-4A6F625FC78F}" sibTransId="{03971BF6-031E-475B-A0BF-6CD7B0684E7E}"/>
    <dgm:cxn modelId="{F82C0081-527A-4328-B59C-DFFEC5D5056B}" type="presOf" srcId="{472067CB-EDDB-4667-9F67-D747EF412ACF}" destId="{A288C816-CC4F-4FA2-9B66-678446FD2260}" srcOrd="0" destOrd="0" presId="urn:microsoft.com/office/officeart/2005/8/layout/orgChart1"/>
    <dgm:cxn modelId="{5F84EFC0-EBDE-4DEA-855D-B799A6A636FF}" type="presOf" srcId="{83CA0079-695F-46E1-BAC5-C815676868E4}" destId="{B9C3DA0B-BD25-445B-A226-93F25A423A5F}" srcOrd="1" destOrd="0" presId="urn:microsoft.com/office/officeart/2005/8/layout/orgChart1"/>
    <dgm:cxn modelId="{0CB088F9-906E-44D7-806E-E9085CF11471}" type="presParOf" srcId="{DB9DAB28-E13D-4B6E-A89C-8375A6AEEB3A}" destId="{57403AA1-D57B-4493-B83C-ACA7F3A1E08D}" srcOrd="0" destOrd="0" presId="urn:microsoft.com/office/officeart/2005/8/layout/orgChart1"/>
    <dgm:cxn modelId="{16F789E4-6181-4966-AD78-3A0854FBE121}" type="presParOf" srcId="{57403AA1-D57B-4493-B83C-ACA7F3A1E08D}" destId="{D2C45426-E66E-4104-811A-C3A6B11893A2}" srcOrd="0" destOrd="0" presId="urn:microsoft.com/office/officeart/2005/8/layout/orgChart1"/>
    <dgm:cxn modelId="{FC03F6D8-0B9A-4D2E-B159-F09E842715C4}" type="presParOf" srcId="{D2C45426-E66E-4104-811A-C3A6B11893A2}" destId="{1F21B5D9-DFA1-4674-A93F-3CC99E19B739}" srcOrd="0" destOrd="0" presId="urn:microsoft.com/office/officeart/2005/8/layout/orgChart1"/>
    <dgm:cxn modelId="{811DDC8A-7D39-40FB-9E3E-2108CC86FA88}" type="presParOf" srcId="{D2C45426-E66E-4104-811A-C3A6B11893A2}" destId="{F62D6580-ED1C-4F2A-9959-E873FD7609B7}" srcOrd="1" destOrd="0" presId="urn:microsoft.com/office/officeart/2005/8/layout/orgChart1"/>
    <dgm:cxn modelId="{2F9D6AA9-F657-4B45-B4BC-6BE2F61788DD}" type="presParOf" srcId="{57403AA1-D57B-4493-B83C-ACA7F3A1E08D}" destId="{C064CE3B-5F6A-44F7-BF40-3A87D514D12D}" srcOrd="1" destOrd="0" presId="urn:microsoft.com/office/officeart/2005/8/layout/orgChart1"/>
    <dgm:cxn modelId="{11BD3336-7C16-4F7B-A2B5-ED7BB6B770F1}" type="presParOf" srcId="{C064CE3B-5F6A-44F7-BF40-3A87D514D12D}" destId="{5988B521-531D-45F7-B7C1-9737EBE841CB}" srcOrd="0" destOrd="0" presId="urn:microsoft.com/office/officeart/2005/8/layout/orgChart1"/>
    <dgm:cxn modelId="{54DB30EA-168D-44FD-8853-E9B2D33C81BF}" type="presParOf" srcId="{C064CE3B-5F6A-44F7-BF40-3A87D514D12D}" destId="{CD1A56E9-082F-4562-92AA-286FD67C945A}" srcOrd="1" destOrd="0" presId="urn:microsoft.com/office/officeart/2005/8/layout/orgChart1"/>
    <dgm:cxn modelId="{928973DD-C9D3-4D75-98DF-527B0E65A720}" type="presParOf" srcId="{CD1A56E9-082F-4562-92AA-286FD67C945A}" destId="{147D242D-C5B2-4F78-8571-AA9FBFD0000C}" srcOrd="0" destOrd="0" presId="urn:microsoft.com/office/officeart/2005/8/layout/orgChart1"/>
    <dgm:cxn modelId="{371D409C-F0A6-4461-9E24-975E88F761AB}" type="presParOf" srcId="{147D242D-C5B2-4F78-8571-AA9FBFD0000C}" destId="{8A6CE584-C80D-4618-9090-85BA23409BAC}" srcOrd="0" destOrd="0" presId="urn:microsoft.com/office/officeart/2005/8/layout/orgChart1"/>
    <dgm:cxn modelId="{18C302F8-58BB-4B3D-BF13-5AFFAE5CFF48}" type="presParOf" srcId="{147D242D-C5B2-4F78-8571-AA9FBFD0000C}" destId="{B9C3DA0B-BD25-445B-A226-93F25A423A5F}" srcOrd="1" destOrd="0" presId="urn:microsoft.com/office/officeart/2005/8/layout/orgChart1"/>
    <dgm:cxn modelId="{ABA13189-3B54-485A-AAF9-99AE8F921136}" type="presParOf" srcId="{CD1A56E9-082F-4562-92AA-286FD67C945A}" destId="{80B1B41A-1172-4C58-A5EC-64DC076E3BCA}" srcOrd="1" destOrd="0" presId="urn:microsoft.com/office/officeart/2005/8/layout/orgChart1"/>
    <dgm:cxn modelId="{464E8F8E-2823-42AE-B273-3A0A8208D123}" type="presParOf" srcId="{CD1A56E9-082F-4562-92AA-286FD67C945A}" destId="{1F2E2FD9-9D6A-4FC6-980C-1697C27108E9}" srcOrd="2" destOrd="0" presId="urn:microsoft.com/office/officeart/2005/8/layout/orgChart1"/>
    <dgm:cxn modelId="{E1666418-0144-46BF-97A9-EBF2414BB673}" type="presParOf" srcId="{C064CE3B-5F6A-44F7-BF40-3A87D514D12D}" destId="{43A2B229-2679-43A2-88E8-F21A68CE7656}" srcOrd="2" destOrd="0" presId="urn:microsoft.com/office/officeart/2005/8/layout/orgChart1"/>
    <dgm:cxn modelId="{27165DC6-4EED-4EAD-A9DC-3A04018B7AE0}" type="presParOf" srcId="{C064CE3B-5F6A-44F7-BF40-3A87D514D12D}" destId="{54BECE01-CB66-4651-9409-85D9C21744DA}" srcOrd="3" destOrd="0" presId="urn:microsoft.com/office/officeart/2005/8/layout/orgChart1"/>
    <dgm:cxn modelId="{8C7D0AD6-A0DE-4920-81F0-76EB0B8A8334}" type="presParOf" srcId="{54BECE01-CB66-4651-9409-85D9C21744DA}" destId="{96478B1D-79D7-48A4-81DF-8A45672198CC}" srcOrd="0" destOrd="0" presId="urn:microsoft.com/office/officeart/2005/8/layout/orgChart1"/>
    <dgm:cxn modelId="{7433A434-67D9-4C8E-8F4D-2A9B886F40FA}" type="presParOf" srcId="{96478B1D-79D7-48A4-81DF-8A45672198CC}" destId="{A288C816-CC4F-4FA2-9B66-678446FD2260}" srcOrd="0" destOrd="0" presId="urn:microsoft.com/office/officeart/2005/8/layout/orgChart1"/>
    <dgm:cxn modelId="{08BB9847-BA6F-40BD-A6C1-6C10E5916453}" type="presParOf" srcId="{96478B1D-79D7-48A4-81DF-8A45672198CC}" destId="{B30F339C-A4D1-48EE-95EF-CE8BDCE08302}" srcOrd="1" destOrd="0" presId="urn:microsoft.com/office/officeart/2005/8/layout/orgChart1"/>
    <dgm:cxn modelId="{FC98B4CC-89B8-460A-A922-6A78BDDEE10C}" type="presParOf" srcId="{54BECE01-CB66-4651-9409-85D9C21744DA}" destId="{0C262C6B-9328-49EC-B9B3-DA2E4DC1720B}" srcOrd="1" destOrd="0" presId="urn:microsoft.com/office/officeart/2005/8/layout/orgChart1"/>
    <dgm:cxn modelId="{E97A67EB-C8A3-4793-89AF-060F9123DFA9}" type="presParOf" srcId="{54BECE01-CB66-4651-9409-85D9C21744DA}" destId="{937B243A-DBB1-47B5-98F0-9C3D48FA034C}" srcOrd="2" destOrd="0" presId="urn:microsoft.com/office/officeart/2005/8/layout/orgChart1"/>
    <dgm:cxn modelId="{7A618AE9-F8C6-4C2F-860B-B618FF8E230D}" type="presParOf" srcId="{57403AA1-D57B-4493-B83C-ACA7F3A1E08D}" destId="{D34B5A34-471D-4E6C-975B-911123EBAE3F}" srcOrd="2" destOrd="0" presId="urn:microsoft.com/office/officeart/2005/8/layout/orgChart1"/>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E323D94-F32B-4DEA-88A1-587EB9B23938}"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B9BB3E22-061F-4EFB-9EF5-708E48E94CBC}">
      <dgm:prSet phldrT="[Text]"/>
      <dgm:spPr>
        <a:solidFill>
          <a:srgbClr val="791633"/>
        </a:solidFill>
      </dgm:spPr>
      <dgm:t>
        <a:bodyPr/>
        <a:lstStyle/>
        <a:p>
          <a:r>
            <a:rPr lang="en-US" dirty="0">
              <a:solidFill>
                <a:srgbClr val="FFFFFF"/>
              </a:solidFill>
            </a:rPr>
            <a:t>50% Shading</a:t>
          </a:r>
        </a:p>
      </dgm:t>
    </dgm:pt>
    <dgm:pt modelId="{61DE2034-FB48-46B7-951F-4A6F625FC78F}" type="parTrans" cxnId="{D5255E68-7872-476F-A143-CE07571E109A}">
      <dgm:prSet/>
      <dgm:spPr/>
      <dgm:t>
        <a:bodyPr/>
        <a:lstStyle/>
        <a:p>
          <a:endParaRPr lang="en-US">
            <a:solidFill>
              <a:srgbClr val="FFFFFF"/>
            </a:solidFill>
          </a:endParaRPr>
        </a:p>
      </dgm:t>
    </dgm:pt>
    <dgm:pt modelId="{03971BF6-031E-475B-A0BF-6CD7B0684E7E}" type="sibTrans" cxnId="{D5255E68-7872-476F-A143-CE07571E109A}">
      <dgm:prSet/>
      <dgm:spPr/>
      <dgm:t>
        <a:bodyPr/>
        <a:lstStyle/>
        <a:p>
          <a:endParaRPr lang="en-US">
            <a:solidFill>
              <a:srgbClr val="FFFFFF"/>
            </a:solidFill>
          </a:endParaRPr>
        </a:p>
      </dgm:t>
    </dgm:pt>
    <dgm:pt modelId="{83CA0079-695F-46E1-BAC5-C815676868E4}">
      <dgm:prSet phldrT="[Text]"/>
      <dgm:spPr>
        <a:solidFill>
          <a:srgbClr val="791633"/>
        </a:solidFill>
      </dgm:spPr>
      <dgm:t>
        <a:bodyPr/>
        <a:lstStyle/>
        <a:p>
          <a:r>
            <a:rPr lang="en-US" dirty="0">
              <a:solidFill>
                <a:srgbClr val="FFFFFF"/>
              </a:solidFill>
            </a:rPr>
            <a:t>450 W</a:t>
          </a:r>
        </a:p>
      </dgm:t>
    </dgm:pt>
    <dgm:pt modelId="{79C18A99-8A01-4244-AFB7-74B8765F9E32}" type="parTrans" cxnId="{F9CCB5E7-8E78-4557-83DE-72F041F2B571}">
      <dgm:prSet/>
      <dgm:spPr>
        <a:ln>
          <a:solidFill>
            <a:srgbClr val="791633"/>
          </a:solidFill>
        </a:ln>
      </dgm:spPr>
      <dgm:t>
        <a:bodyPr/>
        <a:lstStyle/>
        <a:p>
          <a:endParaRPr lang="en-US">
            <a:solidFill>
              <a:srgbClr val="FFFFFF"/>
            </a:solidFill>
          </a:endParaRPr>
        </a:p>
      </dgm:t>
    </dgm:pt>
    <dgm:pt modelId="{70B54A4F-AD57-4CA7-9579-D9332876072F}" type="sibTrans" cxnId="{F9CCB5E7-8E78-4557-83DE-72F041F2B571}">
      <dgm:prSet/>
      <dgm:spPr/>
      <dgm:t>
        <a:bodyPr/>
        <a:lstStyle/>
        <a:p>
          <a:endParaRPr lang="en-US">
            <a:solidFill>
              <a:srgbClr val="FFFFFF"/>
            </a:solidFill>
          </a:endParaRPr>
        </a:p>
      </dgm:t>
    </dgm:pt>
    <dgm:pt modelId="{472067CB-EDDB-4667-9F67-D747EF412ACF}">
      <dgm:prSet phldrT="[Text]"/>
      <dgm:spPr>
        <a:solidFill>
          <a:srgbClr val="791633"/>
        </a:solidFill>
      </dgm:spPr>
      <dgm:t>
        <a:bodyPr/>
        <a:lstStyle/>
        <a:p>
          <a:r>
            <a:rPr lang="en-US" dirty="0">
              <a:solidFill>
                <a:srgbClr val="FFFFFF"/>
              </a:solidFill>
            </a:rPr>
            <a:t>700 W</a:t>
          </a:r>
        </a:p>
      </dgm:t>
    </dgm:pt>
    <dgm:pt modelId="{6B5BC44B-F10C-412C-ADCB-13D9E3B26FAA}" type="parTrans" cxnId="{4DC07FC3-7278-4F35-8CE7-DB05DB066963}">
      <dgm:prSet/>
      <dgm:spPr>
        <a:ln>
          <a:solidFill>
            <a:srgbClr val="791633"/>
          </a:solidFill>
        </a:ln>
      </dgm:spPr>
      <dgm:t>
        <a:bodyPr/>
        <a:lstStyle/>
        <a:p>
          <a:endParaRPr lang="en-US">
            <a:solidFill>
              <a:srgbClr val="FFFFFF"/>
            </a:solidFill>
          </a:endParaRPr>
        </a:p>
      </dgm:t>
    </dgm:pt>
    <dgm:pt modelId="{6BDCEAA5-569F-4C14-9D17-8FCEFA207B2D}" type="sibTrans" cxnId="{4DC07FC3-7278-4F35-8CE7-DB05DB066963}">
      <dgm:prSet/>
      <dgm:spPr/>
      <dgm:t>
        <a:bodyPr/>
        <a:lstStyle/>
        <a:p>
          <a:endParaRPr lang="en-US">
            <a:solidFill>
              <a:srgbClr val="FFFFFF"/>
            </a:solidFill>
          </a:endParaRPr>
        </a:p>
      </dgm:t>
    </dgm:pt>
    <dgm:pt modelId="{DB9DAB28-E13D-4B6E-A89C-8375A6AEEB3A}" type="pres">
      <dgm:prSet presAssocID="{EE323D94-F32B-4DEA-88A1-587EB9B23938}" presName="hierChild1" presStyleCnt="0">
        <dgm:presLayoutVars>
          <dgm:orgChart val="1"/>
          <dgm:chPref val="1"/>
          <dgm:dir/>
          <dgm:animOne val="branch"/>
          <dgm:animLvl val="lvl"/>
          <dgm:resizeHandles/>
        </dgm:presLayoutVars>
      </dgm:prSet>
      <dgm:spPr/>
      <dgm:t>
        <a:bodyPr/>
        <a:lstStyle/>
        <a:p>
          <a:endParaRPr lang="en-US"/>
        </a:p>
      </dgm:t>
    </dgm:pt>
    <dgm:pt modelId="{57403AA1-D57B-4493-B83C-ACA7F3A1E08D}" type="pres">
      <dgm:prSet presAssocID="{B9BB3E22-061F-4EFB-9EF5-708E48E94CBC}" presName="hierRoot1" presStyleCnt="0">
        <dgm:presLayoutVars>
          <dgm:hierBranch val="init"/>
        </dgm:presLayoutVars>
      </dgm:prSet>
      <dgm:spPr/>
    </dgm:pt>
    <dgm:pt modelId="{D2C45426-E66E-4104-811A-C3A6B11893A2}" type="pres">
      <dgm:prSet presAssocID="{B9BB3E22-061F-4EFB-9EF5-708E48E94CBC}" presName="rootComposite1" presStyleCnt="0"/>
      <dgm:spPr/>
    </dgm:pt>
    <dgm:pt modelId="{1F21B5D9-DFA1-4674-A93F-3CC99E19B739}" type="pres">
      <dgm:prSet presAssocID="{B9BB3E22-061F-4EFB-9EF5-708E48E94CBC}" presName="rootText1" presStyleLbl="node0" presStyleIdx="0" presStyleCnt="1">
        <dgm:presLayoutVars>
          <dgm:chPref val="3"/>
        </dgm:presLayoutVars>
      </dgm:prSet>
      <dgm:spPr>
        <a:prstGeom prst="flowChartAlternateProcess">
          <a:avLst/>
        </a:prstGeom>
      </dgm:spPr>
      <dgm:t>
        <a:bodyPr/>
        <a:lstStyle/>
        <a:p>
          <a:endParaRPr lang="en-US"/>
        </a:p>
      </dgm:t>
    </dgm:pt>
    <dgm:pt modelId="{F62D6580-ED1C-4F2A-9959-E873FD7609B7}" type="pres">
      <dgm:prSet presAssocID="{B9BB3E22-061F-4EFB-9EF5-708E48E94CBC}" presName="rootConnector1" presStyleLbl="node1" presStyleIdx="0" presStyleCnt="0"/>
      <dgm:spPr/>
      <dgm:t>
        <a:bodyPr/>
        <a:lstStyle/>
        <a:p>
          <a:endParaRPr lang="en-US"/>
        </a:p>
      </dgm:t>
    </dgm:pt>
    <dgm:pt modelId="{C064CE3B-5F6A-44F7-BF40-3A87D514D12D}" type="pres">
      <dgm:prSet presAssocID="{B9BB3E22-061F-4EFB-9EF5-708E48E94CBC}" presName="hierChild2" presStyleCnt="0"/>
      <dgm:spPr/>
    </dgm:pt>
    <dgm:pt modelId="{5988B521-531D-45F7-B7C1-9737EBE841CB}" type="pres">
      <dgm:prSet presAssocID="{79C18A99-8A01-4244-AFB7-74B8765F9E32}" presName="Name37" presStyleLbl="parChTrans1D2" presStyleIdx="0" presStyleCnt="2"/>
      <dgm:spPr/>
      <dgm:t>
        <a:bodyPr/>
        <a:lstStyle/>
        <a:p>
          <a:endParaRPr lang="en-US"/>
        </a:p>
      </dgm:t>
    </dgm:pt>
    <dgm:pt modelId="{CD1A56E9-082F-4562-92AA-286FD67C945A}" type="pres">
      <dgm:prSet presAssocID="{83CA0079-695F-46E1-BAC5-C815676868E4}" presName="hierRoot2" presStyleCnt="0">
        <dgm:presLayoutVars>
          <dgm:hierBranch val="init"/>
        </dgm:presLayoutVars>
      </dgm:prSet>
      <dgm:spPr/>
    </dgm:pt>
    <dgm:pt modelId="{147D242D-C5B2-4F78-8571-AA9FBFD0000C}" type="pres">
      <dgm:prSet presAssocID="{83CA0079-695F-46E1-BAC5-C815676868E4}" presName="rootComposite" presStyleCnt="0"/>
      <dgm:spPr/>
    </dgm:pt>
    <dgm:pt modelId="{8A6CE584-C80D-4618-9090-85BA23409BAC}" type="pres">
      <dgm:prSet presAssocID="{83CA0079-695F-46E1-BAC5-C815676868E4}" presName="rootText" presStyleLbl="node2" presStyleIdx="0" presStyleCnt="2">
        <dgm:presLayoutVars>
          <dgm:chPref val="3"/>
        </dgm:presLayoutVars>
      </dgm:prSet>
      <dgm:spPr>
        <a:prstGeom prst="flowChartAlternateProcess">
          <a:avLst/>
        </a:prstGeom>
      </dgm:spPr>
      <dgm:t>
        <a:bodyPr/>
        <a:lstStyle/>
        <a:p>
          <a:endParaRPr lang="en-US"/>
        </a:p>
      </dgm:t>
    </dgm:pt>
    <dgm:pt modelId="{B9C3DA0B-BD25-445B-A226-93F25A423A5F}" type="pres">
      <dgm:prSet presAssocID="{83CA0079-695F-46E1-BAC5-C815676868E4}" presName="rootConnector" presStyleLbl="node2" presStyleIdx="0" presStyleCnt="2"/>
      <dgm:spPr/>
      <dgm:t>
        <a:bodyPr/>
        <a:lstStyle/>
        <a:p>
          <a:endParaRPr lang="en-US"/>
        </a:p>
      </dgm:t>
    </dgm:pt>
    <dgm:pt modelId="{80B1B41A-1172-4C58-A5EC-64DC076E3BCA}" type="pres">
      <dgm:prSet presAssocID="{83CA0079-695F-46E1-BAC5-C815676868E4}" presName="hierChild4" presStyleCnt="0"/>
      <dgm:spPr/>
    </dgm:pt>
    <dgm:pt modelId="{1F2E2FD9-9D6A-4FC6-980C-1697C27108E9}" type="pres">
      <dgm:prSet presAssocID="{83CA0079-695F-46E1-BAC5-C815676868E4}" presName="hierChild5" presStyleCnt="0"/>
      <dgm:spPr/>
    </dgm:pt>
    <dgm:pt modelId="{43A2B229-2679-43A2-88E8-F21A68CE7656}" type="pres">
      <dgm:prSet presAssocID="{6B5BC44B-F10C-412C-ADCB-13D9E3B26FAA}" presName="Name37" presStyleLbl="parChTrans1D2" presStyleIdx="1" presStyleCnt="2"/>
      <dgm:spPr/>
      <dgm:t>
        <a:bodyPr/>
        <a:lstStyle/>
        <a:p>
          <a:endParaRPr lang="en-US"/>
        </a:p>
      </dgm:t>
    </dgm:pt>
    <dgm:pt modelId="{54BECE01-CB66-4651-9409-85D9C21744DA}" type="pres">
      <dgm:prSet presAssocID="{472067CB-EDDB-4667-9F67-D747EF412ACF}" presName="hierRoot2" presStyleCnt="0">
        <dgm:presLayoutVars>
          <dgm:hierBranch val="init"/>
        </dgm:presLayoutVars>
      </dgm:prSet>
      <dgm:spPr/>
    </dgm:pt>
    <dgm:pt modelId="{96478B1D-79D7-48A4-81DF-8A45672198CC}" type="pres">
      <dgm:prSet presAssocID="{472067CB-EDDB-4667-9F67-D747EF412ACF}" presName="rootComposite" presStyleCnt="0"/>
      <dgm:spPr/>
    </dgm:pt>
    <dgm:pt modelId="{A288C816-CC4F-4FA2-9B66-678446FD2260}" type="pres">
      <dgm:prSet presAssocID="{472067CB-EDDB-4667-9F67-D747EF412ACF}" presName="rootText" presStyleLbl="node2" presStyleIdx="1" presStyleCnt="2">
        <dgm:presLayoutVars>
          <dgm:chPref val="3"/>
        </dgm:presLayoutVars>
      </dgm:prSet>
      <dgm:spPr>
        <a:prstGeom prst="flowChartAlternateProcess">
          <a:avLst/>
        </a:prstGeom>
      </dgm:spPr>
      <dgm:t>
        <a:bodyPr/>
        <a:lstStyle/>
        <a:p>
          <a:endParaRPr lang="en-US"/>
        </a:p>
      </dgm:t>
    </dgm:pt>
    <dgm:pt modelId="{B30F339C-A4D1-48EE-95EF-CE8BDCE08302}" type="pres">
      <dgm:prSet presAssocID="{472067CB-EDDB-4667-9F67-D747EF412ACF}" presName="rootConnector" presStyleLbl="node2" presStyleIdx="1" presStyleCnt="2"/>
      <dgm:spPr/>
      <dgm:t>
        <a:bodyPr/>
        <a:lstStyle/>
        <a:p>
          <a:endParaRPr lang="en-US"/>
        </a:p>
      </dgm:t>
    </dgm:pt>
    <dgm:pt modelId="{0C262C6B-9328-49EC-B9B3-DA2E4DC1720B}" type="pres">
      <dgm:prSet presAssocID="{472067CB-EDDB-4667-9F67-D747EF412ACF}" presName="hierChild4" presStyleCnt="0"/>
      <dgm:spPr/>
    </dgm:pt>
    <dgm:pt modelId="{937B243A-DBB1-47B5-98F0-9C3D48FA034C}" type="pres">
      <dgm:prSet presAssocID="{472067CB-EDDB-4667-9F67-D747EF412ACF}" presName="hierChild5" presStyleCnt="0"/>
      <dgm:spPr/>
    </dgm:pt>
    <dgm:pt modelId="{D34B5A34-471D-4E6C-975B-911123EBAE3F}" type="pres">
      <dgm:prSet presAssocID="{B9BB3E22-061F-4EFB-9EF5-708E48E94CBC}" presName="hierChild3" presStyleCnt="0"/>
      <dgm:spPr/>
    </dgm:pt>
  </dgm:ptLst>
  <dgm:cxnLst>
    <dgm:cxn modelId="{949FE160-BD16-47C3-A892-2CC2F4D73F43}" type="presOf" srcId="{472067CB-EDDB-4667-9F67-D747EF412ACF}" destId="{B30F339C-A4D1-48EE-95EF-CE8BDCE08302}" srcOrd="1" destOrd="0" presId="urn:microsoft.com/office/officeart/2005/8/layout/orgChart1"/>
    <dgm:cxn modelId="{BB5D4F29-FF18-4035-A0C7-18C9B6167114}" type="presOf" srcId="{6B5BC44B-F10C-412C-ADCB-13D9E3B26FAA}" destId="{43A2B229-2679-43A2-88E8-F21A68CE7656}" srcOrd="0" destOrd="0" presId="urn:microsoft.com/office/officeart/2005/8/layout/orgChart1"/>
    <dgm:cxn modelId="{4DC07FC3-7278-4F35-8CE7-DB05DB066963}" srcId="{B9BB3E22-061F-4EFB-9EF5-708E48E94CBC}" destId="{472067CB-EDDB-4667-9F67-D747EF412ACF}" srcOrd="1" destOrd="0" parTransId="{6B5BC44B-F10C-412C-ADCB-13D9E3B26FAA}" sibTransId="{6BDCEAA5-569F-4C14-9D17-8FCEFA207B2D}"/>
    <dgm:cxn modelId="{DB9B40C2-58A4-4D24-B3D8-7F1300FF9ADD}" type="presOf" srcId="{83CA0079-695F-46E1-BAC5-C815676868E4}" destId="{8A6CE584-C80D-4618-9090-85BA23409BAC}" srcOrd="0" destOrd="0" presId="urn:microsoft.com/office/officeart/2005/8/layout/orgChart1"/>
    <dgm:cxn modelId="{D2449FBE-819A-4727-9994-20E44E581B06}" type="presOf" srcId="{79C18A99-8A01-4244-AFB7-74B8765F9E32}" destId="{5988B521-531D-45F7-B7C1-9737EBE841CB}" srcOrd="0" destOrd="0" presId="urn:microsoft.com/office/officeart/2005/8/layout/orgChart1"/>
    <dgm:cxn modelId="{260D316E-1E1F-4C78-80E9-B5565B28A31E}" type="presOf" srcId="{B9BB3E22-061F-4EFB-9EF5-708E48E94CBC}" destId="{F62D6580-ED1C-4F2A-9959-E873FD7609B7}" srcOrd="1" destOrd="0" presId="urn:microsoft.com/office/officeart/2005/8/layout/orgChart1"/>
    <dgm:cxn modelId="{1E5E7F0A-ED98-4C4F-9A76-8BBB873B5A63}" type="presOf" srcId="{B9BB3E22-061F-4EFB-9EF5-708E48E94CBC}" destId="{1F21B5D9-DFA1-4674-A93F-3CC99E19B739}" srcOrd="0" destOrd="0" presId="urn:microsoft.com/office/officeart/2005/8/layout/orgChart1"/>
    <dgm:cxn modelId="{F9CCB5E7-8E78-4557-83DE-72F041F2B571}" srcId="{B9BB3E22-061F-4EFB-9EF5-708E48E94CBC}" destId="{83CA0079-695F-46E1-BAC5-C815676868E4}" srcOrd="0" destOrd="0" parTransId="{79C18A99-8A01-4244-AFB7-74B8765F9E32}" sibTransId="{70B54A4F-AD57-4CA7-9579-D9332876072F}"/>
    <dgm:cxn modelId="{5E37287C-4430-4E6F-AFCB-C35F21BCAE2A}" type="presOf" srcId="{EE323D94-F32B-4DEA-88A1-587EB9B23938}" destId="{DB9DAB28-E13D-4B6E-A89C-8375A6AEEB3A}" srcOrd="0" destOrd="0" presId="urn:microsoft.com/office/officeart/2005/8/layout/orgChart1"/>
    <dgm:cxn modelId="{D5255E68-7872-476F-A143-CE07571E109A}" srcId="{EE323D94-F32B-4DEA-88A1-587EB9B23938}" destId="{B9BB3E22-061F-4EFB-9EF5-708E48E94CBC}" srcOrd="0" destOrd="0" parTransId="{61DE2034-FB48-46B7-951F-4A6F625FC78F}" sibTransId="{03971BF6-031E-475B-A0BF-6CD7B0684E7E}"/>
    <dgm:cxn modelId="{F82C0081-527A-4328-B59C-DFFEC5D5056B}" type="presOf" srcId="{472067CB-EDDB-4667-9F67-D747EF412ACF}" destId="{A288C816-CC4F-4FA2-9B66-678446FD2260}" srcOrd="0" destOrd="0" presId="urn:microsoft.com/office/officeart/2005/8/layout/orgChart1"/>
    <dgm:cxn modelId="{5F84EFC0-EBDE-4DEA-855D-B799A6A636FF}" type="presOf" srcId="{83CA0079-695F-46E1-BAC5-C815676868E4}" destId="{B9C3DA0B-BD25-445B-A226-93F25A423A5F}" srcOrd="1" destOrd="0" presId="urn:microsoft.com/office/officeart/2005/8/layout/orgChart1"/>
    <dgm:cxn modelId="{0CB088F9-906E-44D7-806E-E9085CF11471}" type="presParOf" srcId="{DB9DAB28-E13D-4B6E-A89C-8375A6AEEB3A}" destId="{57403AA1-D57B-4493-B83C-ACA7F3A1E08D}" srcOrd="0" destOrd="0" presId="urn:microsoft.com/office/officeart/2005/8/layout/orgChart1"/>
    <dgm:cxn modelId="{16F789E4-6181-4966-AD78-3A0854FBE121}" type="presParOf" srcId="{57403AA1-D57B-4493-B83C-ACA7F3A1E08D}" destId="{D2C45426-E66E-4104-811A-C3A6B11893A2}" srcOrd="0" destOrd="0" presId="urn:microsoft.com/office/officeart/2005/8/layout/orgChart1"/>
    <dgm:cxn modelId="{FC03F6D8-0B9A-4D2E-B159-F09E842715C4}" type="presParOf" srcId="{D2C45426-E66E-4104-811A-C3A6B11893A2}" destId="{1F21B5D9-DFA1-4674-A93F-3CC99E19B739}" srcOrd="0" destOrd="0" presId="urn:microsoft.com/office/officeart/2005/8/layout/orgChart1"/>
    <dgm:cxn modelId="{811DDC8A-7D39-40FB-9E3E-2108CC86FA88}" type="presParOf" srcId="{D2C45426-E66E-4104-811A-C3A6B11893A2}" destId="{F62D6580-ED1C-4F2A-9959-E873FD7609B7}" srcOrd="1" destOrd="0" presId="urn:microsoft.com/office/officeart/2005/8/layout/orgChart1"/>
    <dgm:cxn modelId="{2F9D6AA9-F657-4B45-B4BC-6BE2F61788DD}" type="presParOf" srcId="{57403AA1-D57B-4493-B83C-ACA7F3A1E08D}" destId="{C064CE3B-5F6A-44F7-BF40-3A87D514D12D}" srcOrd="1" destOrd="0" presId="urn:microsoft.com/office/officeart/2005/8/layout/orgChart1"/>
    <dgm:cxn modelId="{11BD3336-7C16-4F7B-A2B5-ED7BB6B770F1}" type="presParOf" srcId="{C064CE3B-5F6A-44F7-BF40-3A87D514D12D}" destId="{5988B521-531D-45F7-B7C1-9737EBE841CB}" srcOrd="0" destOrd="0" presId="urn:microsoft.com/office/officeart/2005/8/layout/orgChart1"/>
    <dgm:cxn modelId="{54DB30EA-168D-44FD-8853-E9B2D33C81BF}" type="presParOf" srcId="{C064CE3B-5F6A-44F7-BF40-3A87D514D12D}" destId="{CD1A56E9-082F-4562-92AA-286FD67C945A}" srcOrd="1" destOrd="0" presId="urn:microsoft.com/office/officeart/2005/8/layout/orgChart1"/>
    <dgm:cxn modelId="{928973DD-C9D3-4D75-98DF-527B0E65A720}" type="presParOf" srcId="{CD1A56E9-082F-4562-92AA-286FD67C945A}" destId="{147D242D-C5B2-4F78-8571-AA9FBFD0000C}" srcOrd="0" destOrd="0" presId="urn:microsoft.com/office/officeart/2005/8/layout/orgChart1"/>
    <dgm:cxn modelId="{371D409C-F0A6-4461-9E24-975E88F761AB}" type="presParOf" srcId="{147D242D-C5B2-4F78-8571-AA9FBFD0000C}" destId="{8A6CE584-C80D-4618-9090-85BA23409BAC}" srcOrd="0" destOrd="0" presId="urn:microsoft.com/office/officeart/2005/8/layout/orgChart1"/>
    <dgm:cxn modelId="{18C302F8-58BB-4B3D-BF13-5AFFAE5CFF48}" type="presParOf" srcId="{147D242D-C5B2-4F78-8571-AA9FBFD0000C}" destId="{B9C3DA0B-BD25-445B-A226-93F25A423A5F}" srcOrd="1" destOrd="0" presId="urn:microsoft.com/office/officeart/2005/8/layout/orgChart1"/>
    <dgm:cxn modelId="{ABA13189-3B54-485A-AAF9-99AE8F921136}" type="presParOf" srcId="{CD1A56E9-082F-4562-92AA-286FD67C945A}" destId="{80B1B41A-1172-4C58-A5EC-64DC076E3BCA}" srcOrd="1" destOrd="0" presId="urn:microsoft.com/office/officeart/2005/8/layout/orgChart1"/>
    <dgm:cxn modelId="{464E8F8E-2823-42AE-B273-3A0A8208D123}" type="presParOf" srcId="{CD1A56E9-082F-4562-92AA-286FD67C945A}" destId="{1F2E2FD9-9D6A-4FC6-980C-1697C27108E9}" srcOrd="2" destOrd="0" presId="urn:microsoft.com/office/officeart/2005/8/layout/orgChart1"/>
    <dgm:cxn modelId="{E1666418-0144-46BF-97A9-EBF2414BB673}" type="presParOf" srcId="{C064CE3B-5F6A-44F7-BF40-3A87D514D12D}" destId="{43A2B229-2679-43A2-88E8-F21A68CE7656}" srcOrd="2" destOrd="0" presId="urn:microsoft.com/office/officeart/2005/8/layout/orgChart1"/>
    <dgm:cxn modelId="{27165DC6-4EED-4EAD-A9DC-3A04018B7AE0}" type="presParOf" srcId="{C064CE3B-5F6A-44F7-BF40-3A87D514D12D}" destId="{54BECE01-CB66-4651-9409-85D9C21744DA}" srcOrd="3" destOrd="0" presId="urn:microsoft.com/office/officeart/2005/8/layout/orgChart1"/>
    <dgm:cxn modelId="{8C7D0AD6-A0DE-4920-81F0-76EB0B8A8334}" type="presParOf" srcId="{54BECE01-CB66-4651-9409-85D9C21744DA}" destId="{96478B1D-79D7-48A4-81DF-8A45672198CC}" srcOrd="0" destOrd="0" presId="urn:microsoft.com/office/officeart/2005/8/layout/orgChart1"/>
    <dgm:cxn modelId="{7433A434-67D9-4C8E-8F4D-2A9B886F40FA}" type="presParOf" srcId="{96478B1D-79D7-48A4-81DF-8A45672198CC}" destId="{A288C816-CC4F-4FA2-9B66-678446FD2260}" srcOrd="0" destOrd="0" presId="urn:microsoft.com/office/officeart/2005/8/layout/orgChart1"/>
    <dgm:cxn modelId="{08BB9847-BA6F-40BD-A6C1-6C10E5916453}" type="presParOf" srcId="{96478B1D-79D7-48A4-81DF-8A45672198CC}" destId="{B30F339C-A4D1-48EE-95EF-CE8BDCE08302}" srcOrd="1" destOrd="0" presId="urn:microsoft.com/office/officeart/2005/8/layout/orgChart1"/>
    <dgm:cxn modelId="{FC98B4CC-89B8-460A-A922-6A78BDDEE10C}" type="presParOf" srcId="{54BECE01-CB66-4651-9409-85D9C21744DA}" destId="{0C262C6B-9328-49EC-B9B3-DA2E4DC1720B}" srcOrd="1" destOrd="0" presId="urn:microsoft.com/office/officeart/2005/8/layout/orgChart1"/>
    <dgm:cxn modelId="{E97A67EB-C8A3-4793-89AF-060F9123DFA9}" type="presParOf" srcId="{54BECE01-CB66-4651-9409-85D9C21744DA}" destId="{937B243A-DBB1-47B5-98F0-9C3D48FA034C}" srcOrd="2" destOrd="0" presId="urn:microsoft.com/office/officeart/2005/8/layout/orgChart1"/>
    <dgm:cxn modelId="{7A618AE9-F8C6-4C2F-860B-B618FF8E230D}" type="presParOf" srcId="{57403AA1-D57B-4493-B83C-ACA7F3A1E08D}" destId="{D34B5A34-471D-4E6C-975B-911123EBAE3F}" srcOrd="2" destOrd="0" presId="urn:microsoft.com/office/officeart/2005/8/layout/orgChart1"/>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pt>
    <dgm:pt modelId="{C04D8F55-17FD-417C-B3A0-515DD6DACAC5}">
      <dgm:prSet phldrT="[Text]"/>
      <dgm:spPr>
        <a:solidFill>
          <a:srgbClr val="791633"/>
        </a:solidFill>
      </dgm:spPr>
      <dgm:t>
        <a:bodyPr/>
        <a:lstStyle/>
        <a:p>
          <a:r>
            <a:rPr lang="en-US" dirty="0">
              <a:solidFill>
                <a:srgbClr val="FFFFFF"/>
              </a:solidFill>
            </a:rPr>
            <a:t>Wait for steady state of belt and room conditions</a:t>
          </a:r>
        </a:p>
      </dgm:t>
    </dgm:pt>
    <dgm:pt modelId="{E793CAA1-DA9F-413D-81BA-4D7FE0A91A71}" type="parTrans" cxnId="{F0EDD6D9-3C74-4323-8609-6DA37C0BC09D}">
      <dgm:prSet/>
      <dgm:spPr/>
      <dgm:t>
        <a:bodyPr/>
        <a:lstStyle/>
        <a:p>
          <a:endParaRPr lang="en-US"/>
        </a:p>
      </dgm:t>
    </dgm:pt>
    <dgm:pt modelId="{63E86B96-C340-4D75-843A-2661E4A0208A}" type="sibTrans" cxnId="{F0EDD6D9-3C74-4323-8609-6DA37C0BC09D}">
      <dgm:prSet/>
      <dgm:spPr/>
      <dgm:t>
        <a:bodyPr/>
        <a:lstStyle/>
        <a:p>
          <a:endParaRPr lang="en-US"/>
        </a:p>
      </dgm:t>
    </dgm:pt>
    <dgm:pt modelId="{C15EDA96-1E04-460A-84E0-7C2C7A7E4318}">
      <dgm:prSet phldrT="[Text]"/>
      <dgm:spPr>
        <a:solidFill>
          <a:srgbClr val="791633"/>
        </a:solidFill>
      </dgm:spPr>
      <dgm:t>
        <a:bodyPr/>
        <a:lstStyle/>
        <a:p>
          <a:r>
            <a:rPr lang="en-US" dirty="0">
              <a:solidFill>
                <a:srgbClr val="FFFFFF"/>
              </a:solidFill>
            </a:rPr>
            <a:t>Remove Aluminum Sheet</a:t>
          </a:r>
        </a:p>
      </dgm:t>
    </dgm:pt>
    <dgm:pt modelId="{BB24B917-DEC3-4D66-B04E-670EA6C32C0A}" type="parTrans" cxnId="{DE85C891-D441-4052-A69F-BEEDCDED212F}">
      <dgm:prSet/>
      <dgm:spPr/>
      <dgm:t>
        <a:bodyPr/>
        <a:lstStyle/>
        <a:p>
          <a:endParaRPr lang="en-US"/>
        </a:p>
      </dgm:t>
    </dgm:pt>
    <dgm:pt modelId="{21D1A642-791F-43A7-8780-F262CA06B898}" type="sibTrans" cxnId="{DE85C891-D441-4052-A69F-BEEDCDED212F}">
      <dgm:prSet/>
      <dgm:spPr/>
      <dgm:t>
        <a:bodyPr/>
        <a:lstStyle/>
        <a:p>
          <a:endParaRPr lang="en-US"/>
        </a:p>
      </dgm:t>
    </dgm:pt>
    <dgm:pt modelId="{0D802A4E-8686-4FC9-B43E-0ABC6B711FC9}">
      <dgm:prSet phldrT="[Text]"/>
      <dgm:spPr>
        <a:solidFill>
          <a:srgbClr val="791633"/>
        </a:solidFill>
      </dgm:spPr>
      <dgm:t>
        <a:bodyPr/>
        <a:lstStyle/>
        <a:p>
          <a:r>
            <a:rPr lang="en-US" dirty="0">
              <a:solidFill>
                <a:srgbClr val="FFFFFF"/>
              </a:solidFill>
            </a:rPr>
            <a:t>Wait for humidity drop to stabilize</a:t>
          </a:r>
        </a:p>
      </dgm:t>
    </dgm:pt>
    <dgm:pt modelId="{92A486DF-D74F-4257-AFAB-4AB005C772DB}" type="parTrans" cxnId="{754DE93E-F9DD-4BD9-B124-48AFB62EBCBB}">
      <dgm:prSet/>
      <dgm:spPr/>
      <dgm:t>
        <a:bodyPr/>
        <a:lstStyle/>
        <a:p>
          <a:endParaRPr lang="en-US"/>
        </a:p>
      </dgm:t>
    </dgm:pt>
    <dgm:pt modelId="{A15D0FD8-DF8E-43D1-89BC-6CCCE091436C}" type="sibTrans" cxnId="{754DE93E-F9DD-4BD9-B124-48AFB62EBCBB}">
      <dgm:prSet/>
      <dgm:spPr/>
      <dgm:t>
        <a:bodyPr/>
        <a:lstStyle/>
        <a:p>
          <a:endParaRPr lang="en-US"/>
        </a:p>
      </dgm:t>
    </dgm:pt>
    <dgm:pt modelId="{C2ECC96B-F1A7-457A-9EFB-C821C4DD47EE}">
      <dgm:prSet phldrT="[Text]"/>
      <dgm:spPr>
        <a:solidFill>
          <a:srgbClr val="791633"/>
        </a:solidFill>
      </dgm:spPr>
      <dgm:t>
        <a:bodyPr/>
        <a:lstStyle/>
        <a:p>
          <a:r>
            <a:rPr lang="en-US" dirty="0">
              <a:solidFill>
                <a:srgbClr val="FFFFFF"/>
              </a:solidFill>
            </a:rPr>
            <a:t>Turn on and adjust equipment</a:t>
          </a:r>
        </a:p>
      </dgm:t>
    </dgm:pt>
    <dgm:pt modelId="{CA374EAE-ECA6-4F37-B7B5-CBDE44F00F03}" type="parTrans" cxnId="{54835EDB-EC99-46E3-80D5-71EA57003B82}">
      <dgm:prSet/>
      <dgm:spPr/>
      <dgm:t>
        <a:bodyPr/>
        <a:lstStyle/>
        <a:p>
          <a:endParaRPr lang="en-US"/>
        </a:p>
      </dgm:t>
    </dgm:pt>
    <dgm:pt modelId="{6C742EE4-9863-4C14-93A8-67C070CA64DF}" type="sibTrans" cxnId="{54835EDB-EC99-46E3-80D5-71EA57003B82}">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pt>
    <dgm:pt modelId="{6213E377-014C-4EB5-A338-86CD7325BF43}" type="pres">
      <dgm:prSet presAssocID="{C2ECC96B-F1A7-457A-9EFB-C821C4DD47EE}" presName="parTxOnly" presStyleLbl="node1" presStyleIdx="0" presStyleCnt="4">
        <dgm:presLayoutVars>
          <dgm:chMax val="0"/>
          <dgm:chPref val="0"/>
          <dgm:bulletEnabled val="1"/>
        </dgm:presLayoutVars>
      </dgm:prSet>
      <dgm:spPr/>
      <dgm:t>
        <a:bodyPr/>
        <a:lstStyle/>
        <a:p>
          <a:endParaRPr lang="en-US"/>
        </a:p>
      </dgm:t>
    </dgm:pt>
    <dgm:pt modelId="{F9AEA8D7-EC4C-4316-9073-64F75F17C082}" type="pres">
      <dgm:prSet presAssocID="{6C742EE4-9863-4C14-93A8-67C070CA64DF}" presName="parTxOnlySpace" presStyleCnt="0"/>
      <dgm:spPr/>
    </dgm:pt>
    <dgm:pt modelId="{7DC18AF2-078D-4F64-A8D6-780EA1118547}" type="pres">
      <dgm:prSet presAssocID="{C04D8F55-17FD-417C-B3A0-515DD6DACAC5}" presName="parTxOnly" presStyleLbl="node1" presStyleIdx="1" presStyleCnt="4">
        <dgm:presLayoutVars>
          <dgm:chMax val="0"/>
          <dgm:chPref val="0"/>
          <dgm:bulletEnabled val="1"/>
        </dgm:presLayoutVars>
      </dgm:prSet>
      <dgm:spPr/>
      <dgm:t>
        <a:bodyPr/>
        <a:lstStyle/>
        <a:p>
          <a:endParaRPr lang="en-US"/>
        </a:p>
      </dgm:t>
    </dgm:pt>
    <dgm:pt modelId="{3126FE34-B0C1-4E51-99B4-9E349D0D4F65}" type="pres">
      <dgm:prSet presAssocID="{63E86B96-C340-4D75-843A-2661E4A0208A}" presName="parTxOnlySpace" presStyleCnt="0"/>
      <dgm:spPr/>
    </dgm:pt>
    <dgm:pt modelId="{98A7EC0E-AC6D-4599-B803-75BBD1180BA7}" type="pres">
      <dgm:prSet presAssocID="{C15EDA96-1E04-460A-84E0-7C2C7A7E4318}" presName="parTxOnly" presStyleLbl="node1" presStyleIdx="2" presStyleCnt="4">
        <dgm:presLayoutVars>
          <dgm:chMax val="0"/>
          <dgm:chPref val="0"/>
          <dgm:bulletEnabled val="1"/>
        </dgm:presLayoutVars>
      </dgm:prSet>
      <dgm:spPr/>
      <dgm:t>
        <a:bodyPr/>
        <a:lstStyle/>
        <a:p>
          <a:endParaRPr lang="en-US"/>
        </a:p>
      </dgm:t>
    </dgm:pt>
    <dgm:pt modelId="{F4D5E047-2E43-4A25-BA6B-F6619FA8E1C8}" type="pres">
      <dgm:prSet presAssocID="{21D1A642-791F-43A7-8780-F262CA06B898}" presName="parTxOnlySpace" presStyleCnt="0"/>
      <dgm:spPr/>
    </dgm:pt>
    <dgm:pt modelId="{9CB64823-734F-4B34-B951-F0FD1CFEB15B}" type="pres">
      <dgm:prSet presAssocID="{0D802A4E-8686-4FC9-B43E-0ABC6B711FC9}" presName="parTxOnly" presStyleLbl="node1" presStyleIdx="3" presStyleCnt="4">
        <dgm:presLayoutVars>
          <dgm:chMax val="0"/>
          <dgm:chPref val="0"/>
          <dgm:bulletEnabled val="1"/>
        </dgm:presLayoutVars>
      </dgm:prSet>
      <dgm:spPr/>
      <dgm:t>
        <a:bodyPr/>
        <a:lstStyle/>
        <a:p>
          <a:endParaRPr lang="en-US"/>
        </a:p>
      </dgm:t>
    </dgm:pt>
  </dgm:ptLst>
  <dgm:cxnLst>
    <dgm:cxn modelId="{754DE93E-F9DD-4BD9-B124-48AFB62EBCBB}" srcId="{1FE970CD-1205-4CE3-BECE-090BA51008A8}" destId="{0D802A4E-8686-4FC9-B43E-0ABC6B711FC9}" srcOrd="3" destOrd="0" parTransId="{92A486DF-D74F-4257-AFAB-4AB005C772DB}" sibTransId="{A15D0FD8-DF8E-43D1-89BC-6CCCE091436C}"/>
    <dgm:cxn modelId="{13A3C735-315E-4ED1-944E-37A405B8DF51}" type="presOf" srcId="{C2ECC96B-F1A7-457A-9EFB-C821C4DD47EE}" destId="{6213E377-014C-4EB5-A338-86CD7325BF43}" srcOrd="0" destOrd="0" presId="urn:microsoft.com/office/officeart/2005/8/layout/chevron1"/>
    <dgm:cxn modelId="{54835EDB-EC99-46E3-80D5-71EA57003B82}" srcId="{1FE970CD-1205-4CE3-BECE-090BA51008A8}" destId="{C2ECC96B-F1A7-457A-9EFB-C821C4DD47EE}" srcOrd="0" destOrd="0" parTransId="{CA374EAE-ECA6-4F37-B7B5-CBDE44F00F03}" sibTransId="{6C742EE4-9863-4C14-93A8-67C070CA64DF}"/>
    <dgm:cxn modelId="{DE85C891-D441-4052-A69F-BEEDCDED212F}" srcId="{1FE970CD-1205-4CE3-BECE-090BA51008A8}" destId="{C15EDA96-1E04-460A-84E0-7C2C7A7E4318}" srcOrd="2" destOrd="0" parTransId="{BB24B917-DEC3-4D66-B04E-670EA6C32C0A}" sibTransId="{21D1A642-791F-43A7-8780-F262CA06B898}"/>
    <dgm:cxn modelId="{F0EDD6D9-3C74-4323-8609-6DA37C0BC09D}" srcId="{1FE970CD-1205-4CE3-BECE-090BA51008A8}" destId="{C04D8F55-17FD-417C-B3A0-515DD6DACAC5}" srcOrd="1" destOrd="0" parTransId="{E793CAA1-DA9F-413D-81BA-4D7FE0A91A71}" sibTransId="{63E86B96-C340-4D75-843A-2661E4A0208A}"/>
    <dgm:cxn modelId="{C780EDC3-BECF-4C3A-9368-A7C66DCB54AE}" type="presOf" srcId="{1FE970CD-1205-4CE3-BECE-090BA51008A8}" destId="{BCD99A14-CB41-4D0A-B8C9-54CD4A05C921}" srcOrd="0" destOrd="0" presId="urn:microsoft.com/office/officeart/2005/8/layout/chevron1"/>
    <dgm:cxn modelId="{AAA0E552-4461-432C-9B4E-5CEB6F2AF6D6}" type="presOf" srcId="{C15EDA96-1E04-460A-84E0-7C2C7A7E4318}" destId="{98A7EC0E-AC6D-4599-B803-75BBD1180BA7}" srcOrd="0" destOrd="0" presId="urn:microsoft.com/office/officeart/2005/8/layout/chevron1"/>
    <dgm:cxn modelId="{C74276E3-6FE3-4FF6-9AF0-F8D9D35F6F13}" type="presOf" srcId="{0D802A4E-8686-4FC9-B43E-0ABC6B711FC9}" destId="{9CB64823-734F-4B34-B951-F0FD1CFEB15B}" srcOrd="0" destOrd="0" presId="urn:microsoft.com/office/officeart/2005/8/layout/chevron1"/>
    <dgm:cxn modelId="{B3B3EBFA-0B6E-4DBA-BA29-4D05AA70F062}" type="presOf" srcId="{C04D8F55-17FD-417C-B3A0-515DD6DACAC5}" destId="{7DC18AF2-078D-4F64-A8D6-780EA1118547}" srcOrd="0" destOrd="0" presId="urn:microsoft.com/office/officeart/2005/8/layout/chevron1"/>
    <dgm:cxn modelId="{08FD1224-2087-4D3A-BAFC-4FB96AAB41A2}" type="presParOf" srcId="{BCD99A14-CB41-4D0A-B8C9-54CD4A05C921}" destId="{6213E377-014C-4EB5-A338-86CD7325BF43}" srcOrd="0" destOrd="0" presId="urn:microsoft.com/office/officeart/2005/8/layout/chevron1"/>
    <dgm:cxn modelId="{58EF1D61-272D-425E-B8C0-5F78D40ABC14}" type="presParOf" srcId="{BCD99A14-CB41-4D0A-B8C9-54CD4A05C921}" destId="{F9AEA8D7-EC4C-4316-9073-64F75F17C082}" srcOrd="1" destOrd="0" presId="urn:microsoft.com/office/officeart/2005/8/layout/chevron1"/>
    <dgm:cxn modelId="{C8EF8FC5-02B5-4948-BAC1-DDA3FF872EF2}" type="presParOf" srcId="{BCD99A14-CB41-4D0A-B8C9-54CD4A05C921}" destId="{7DC18AF2-078D-4F64-A8D6-780EA1118547}" srcOrd="2" destOrd="0" presId="urn:microsoft.com/office/officeart/2005/8/layout/chevron1"/>
    <dgm:cxn modelId="{014A5335-86F8-416C-9C07-22D1AE54E41E}" type="presParOf" srcId="{BCD99A14-CB41-4D0A-B8C9-54CD4A05C921}" destId="{3126FE34-B0C1-4E51-99B4-9E349D0D4F65}" srcOrd="3" destOrd="0" presId="urn:microsoft.com/office/officeart/2005/8/layout/chevron1"/>
    <dgm:cxn modelId="{1BEE2673-EC48-4041-AD59-99430746AE56}" type="presParOf" srcId="{BCD99A14-CB41-4D0A-B8C9-54CD4A05C921}" destId="{98A7EC0E-AC6D-4599-B803-75BBD1180BA7}" srcOrd="4" destOrd="0" presId="urn:microsoft.com/office/officeart/2005/8/layout/chevron1"/>
    <dgm:cxn modelId="{F05C2891-B4B2-4640-A871-43AB45A05CDE}" type="presParOf" srcId="{BCD99A14-CB41-4D0A-B8C9-54CD4A05C921}" destId="{F4D5E047-2E43-4A25-BA6B-F6619FA8E1C8}" srcOrd="5" destOrd="0" presId="urn:microsoft.com/office/officeart/2005/8/layout/chevron1"/>
    <dgm:cxn modelId="{48587975-36C4-4EB0-BDFF-A3391EEB9A8C}" type="presParOf" srcId="{BCD99A14-CB41-4D0A-B8C9-54CD4A05C921}" destId="{9CB64823-734F-4B34-B951-F0FD1CFEB15B}" srcOrd="6"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Turn on and adjust equipment</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FE970CD-1205-4CE3-BECE-090BA51008A8}"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B541D75C-B425-4826-BE8C-A237B95D1CBD}">
      <dgm:prSet phldrT="[Text]"/>
      <dgm:spPr>
        <a:solidFill>
          <a:srgbClr val="791633"/>
        </a:solidFill>
      </dgm:spPr>
      <dgm:t>
        <a:bodyPr/>
        <a:lstStyle/>
        <a:p>
          <a:r>
            <a:rPr lang="en-US" dirty="0">
              <a:solidFill>
                <a:srgbClr val="FFFFFF"/>
              </a:solidFill>
            </a:rPr>
            <a:t>Turn on and adjust equipment</a:t>
          </a:r>
        </a:p>
      </dgm:t>
    </dgm:pt>
    <dgm:pt modelId="{EB27D041-29EB-4B75-8486-B95544502C8C}" type="parTrans" cxnId="{129FC687-D8F9-4CCB-A741-B6022D5B04BB}">
      <dgm:prSet/>
      <dgm:spPr/>
      <dgm:t>
        <a:bodyPr/>
        <a:lstStyle/>
        <a:p>
          <a:endParaRPr lang="en-US"/>
        </a:p>
      </dgm:t>
    </dgm:pt>
    <dgm:pt modelId="{8151D9F3-0924-41FF-9A7A-721DFB0500AE}" type="sibTrans" cxnId="{129FC687-D8F9-4CCB-A741-B6022D5B04BB}">
      <dgm:prSet/>
      <dgm:spPr/>
      <dgm:t>
        <a:bodyPr/>
        <a:lstStyle/>
        <a:p>
          <a:endParaRPr lang="en-US"/>
        </a:p>
      </dgm:t>
    </dgm:pt>
    <dgm:pt modelId="{BCD99A14-CB41-4D0A-B8C9-54CD4A05C921}" type="pres">
      <dgm:prSet presAssocID="{1FE970CD-1205-4CE3-BECE-090BA51008A8}" presName="Name0" presStyleCnt="0">
        <dgm:presLayoutVars>
          <dgm:dir/>
          <dgm:animLvl val="lvl"/>
          <dgm:resizeHandles val="exact"/>
        </dgm:presLayoutVars>
      </dgm:prSet>
      <dgm:spPr/>
      <dgm:t>
        <a:bodyPr/>
        <a:lstStyle/>
        <a:p>
          <a:endParaRPr lang="en-US"/>
        </a:p>
      </dgm:t>
    </dgm:pt>
    <dgm:pt modelId="{0DA7B4A8-2856-4FFE-ABB1-0D90B31A281F}" type="pres">
      <dgm:prSet presAssocID="{B541D75C-B425-4826-BE8C-A237B95D1CBD}" presName="parTxOnly" presStyleLbl="node1" presStyleIdx="0" presStyleCnt="1" custLinFactNeighborX="88387" custLinFactNeighborY="23894">
        <dgm:presLayoutVars>
          <dgm:chMax val="0"/>
          <dgm:chPref val="0"/>
          <dgm:bulletEnabled val="1"/>
        </dgm:presLayoutVars>
      </dgm:prSet>
      <dgm:spPr/>
      <dgm:t>
        <a:bodyPr/>
        <a:lstStyle/>
        <a:p>
          <a:endParaRPr lang="en-US"/>
        </a:p>
      </dgm:t>
    </dgm:pt>
  </dgm:ptLst>
  <dgm:cxnLst>
    <dgm:cxn modelId="{227FBD2A-2478-44D9-BFA1-19F46B1760D8}" type="presOf" srcId="{B541D75C-B425-4826-BE8C-A237B95D1CBD}" destId="{0DA7B4A8-2856-4FFE-ABB1-0D90B31A281F}" srcOrd="0" destOrd="0" presId="urn:microsoft.com/office/officeart/2005/8/layout/chevron1"/>
    <dgm:cxn modelId="{C780EDC3-BECF-4C3A-9368-A7C66DCB54AE}" type="presOf" srcId="{1FE970CD-1205-4CE3-BECE-090BA51008A8}" destId="{BCD99A14-CB41-4D0A-B8C9-54CD4A05C921}" srcOrd="0" destOrd="0" presId="urn:microsoft.com/office/officeart/2005/8/layout/chevron1"/>
    <dgm:cxn modelId="{129FC687-D8F9-4CCB-A741-B6022D5B04BB}" srcId="{1FE970CD-1205-4CE3-BECE-090BA51008A8}" destId="{B541D75C-B425-4826-BE8C-A237B95D1CBD}" srcOrd="0" destOrd="0" parTransId="{EB27D041-29EB-4B75-8486-B95544502C8C}" sibTransId="{8151D9F3-0924-41FF-9A7A-721DFB0500AE}"/>
    <dgm:cxn modelId="{F92843C6-B8AB-4E7D-B176-DBCF3EA125D6}" type="presParOf" srcId="{BCD99A14-CB41-4D0A-B8C9-54CD4A05C921}" destId="{0DA7B4A8-2856-4FFE-ABB1-0D90B31A281F}" srcOrd="0"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589C95-7FC9-4227-91F8-359ACDD7E642}">
      <dsp:nvSpPr>
        <dsp:cNvPr id="0" name=""/>
        <dsp:cNvSpPr/>
      </dsp:nvSpPr>
      <dsp:spPr>
        <a:xfrm>
          <a:off x="0" y="0"/>
          <a:ext cx="21049723" cy="2095922"/>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Solid desiccants are hygroscopic materials that remove moisture from the air when coated on metallic surfaces or fins.</a:t>
          </a:r>
        </a:p>
      </dsp:txBody>
      <dsp:txXfrm>
        <a:off x="102312" y="102312"/>
        <a:ext cx="20845099" cy="1891298"/>
      </dsp:txXfrm>
    </dsp:sp>
    <dsp:sp modelId="{044FD0FB-0983-4B3B-939C-4707E61FDD89}">
      <dsp:nvSpPr>
        <dsp:cNvPr id="0" name=""/>
        <dsp:cNvSpPr/>
      </dsp:nvSpPr>
      <dsp:spPr>
        <a:xfrm>
          <a:off x="0" y="2203894"/>
          <a:ext cx="21049723" cy="2095922"/>
        </a:xfrm>
        <a:prstGeom prst="roundRect">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The most common materials include silica gel, zeolites, hygroscopic salts, metal-organic frameworks…</a:t>
          </a:r>
        </a:p>
      </dsp:txBody>
      <dsp:txXfrm>
        <a:off x="102314" y="2306208"/>
        <a:ext cx="20845095" cy="1891294"/>
      </dsp:txXfrm>
    </dsp:sp>
    <dsp:sp modelId="{9A88847F-ECC7-45C6-8EE2-C72D799FD960}">
      <dsp:nvSpPr>
        <dsp:cNvPr id="0" name=""/>
        <dsp:cNvSpPr/>
      </dsp:nvSpPr>
      <dsp:spPr>
        <a:xfrm>
          <a:off x="0" y="4404612"/>
          <a:ext cx="21049723" cy="2095922"/>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Binders improve heat transfer by increasing the physical contact inside the porous structure.</a:t>
          </a:r>
        </a:p>
      </dsp:txBody>
      <dsp:txXfrm>
        <a:off x="102312" y="4506924"/>
        <a:ext cx="20845099" cy="189129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033" tIns="86678" rIns="86678" bIns="86678"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Turn on and adjust equipment</a:t>
          </a:r>
        </a:p>
      </dsp:txBody>
      <dsp:txXfrm>
        <a:off x="1731317" y="0"/>
        <a:ext cx="5964882" cy="34442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030" tIns="78677" rIns="78677" bIns="78677" numCol="1" spcCol="1270" anchor="ctr" anchorCtr="0">
          <a:noAutofit/>
        </a:bodyPr>
        <a:lstStyle/>
        <a:p>
          <a:pPr lvl="0" algn="ctr" defTabSz="2622550">
            <a:lnSpc>
              <a:spcPct val="90000"/>
            </a:lnSpc>
            <a:spcBef>
              <a:spcPct val="0"/>
            </a:spcBef>
            <a:spcAft>
              <a:spcPct val="35000"/>
            </a:spcAft>
          </a:pPr>
          <a:r>
            <a:rPr lang="en-US" sz="5900" kern="1200" dirty="0">
              <a:solidFill>
                <a:srgbClr val="FFFFFF"/>
              </a:solidFill>
            </a:rPr>
            <a:t>Wait for the steady state of the belt and room conditions</a:t>
          </a:r>
        </a:p>
      </dsp:txBody>
      <dsp:txXfrm>
        <a:off x="1731317" y="0"/>
        <a:ext cx="5964882" cy="344424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030" tIns="78677" rIns="78677" bIns="78677" numCol="1" spcCol="1270" anchor="ctr" anchorCtr="0">
          <a:noAutofit/>
        </a:bodyPr>
        <a:lstStyle/>
        <a:p>
          <a:pPr lvl="0" algn="ctr" defTabSz="2622550">
            <a:lnSpc>
              <a:spcPct val="90000"/>
            </a:lnSpc>
            <a:spcBef>
              <a:spcPct val="0"/>
            </a:spcBef>
            <a:spcAft>
              <a:spcPct val="35000"/>
            </a:spcAft>
          </a:pPr>
          <a:r>
            <a:rPr lang="en-US" sz="5900" kern="1200" dirty="0">
              <a:solidFill>
                <a:srgbClr val="FFFFFF"/>
              </a:solidFill>
            </a:rPr>
            <a:t>Wait for the steady state of the belt and room conditions</a:t>
          </a:r>
        </a:p>
      </dsp:txBody>
      <dsp:txXfrm>
        <a:off x="1731317" y="0"/>
        <a:ext cx="5964882" cy="34442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030" tIns="78677" rIns="78677" bIns="78677" numCol="1" spcCol="1270" anchor="ctr" anchorCtr="0">
          <a:noAutofit/>
        </a:bodyPr>
        <a:lstStyle/>
        <a:p>
          <a:pPr lvl="0" algn="ctr" defTabSz="2622550">
            <a:lnSpc>
              <a:spcPct val="90000"/>
            </a:lnSpc>
            <a:spcBef>
              <a:spcPct val="0"/>
            </a:spcBef>
            <a:spcAft>
              <a:spcPct val="35000"/>
            </a:spcAft>
          </a:pPr>
          <a:r>
            <a:rPr lang="en-US" sz="5900" kern="1200" dirty="0">
              <a:solidFill>
                <a:srgbClr val="FFFFFF"/>
              </a:solidFill>
            </a:rPr>
            <a:t>Wait for the steady state of the belt and room conditions</a:t>
          </a:r>
        </a:p>
      </dsp:txBody>
      <dsp:txXfrm>
        <a:off x="1731317" y="0"/>
        <a:ext cx="5964882" cy="344424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030" tIns="78677" rIns="78677" bIns="78677" numCol="1" spcCol="1270" anchor="ctr" anchorCtr="0">
          <a:noAutofit/>
        </a:bodyPr>
        <a:lstStyle/>
        <a:p>
          <a:pPr lvl="0" algn="ctr" defTabSz="2622550">
            <a:lnSpc>
              <a:spcPct val="90000"/>
            </a:lnSpc>
            <a:spcBef>
              <a:spcPct val="0"/>
            </a:spcBef>
            <a:spcAft>
              <a:spcPct val="35000"/>
            </a:spcAft>
          </a:pPr>
          <a:r>
            <a:rPr lang="en-US" sz="5900" kern="1200" dirty="0">
              <a:solidFill>
                <a:srgbClr val="FFFFFF"/>
              </a:solidFill>
            </a:rPr>
            <a:t>Wait for the steady state of the belt and room conditions</a:t>
          </a:r>
        </a:p>
      </dsp:txBody>
      <dsp:txXfrm>
        <a:off x="1731317" y="0"/>
        <a:ext cx="5964882" cy="344424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033" tIns="86678" rIns="86678" bIns="86678"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Remove Aluminum Sheet</a:t>
          </a:r>
        </a:p>
      </dsp:txBody>
      <dsp:txXfrm>
        <a:off x="1731317" y="0"/>
        <a:ext cx="5964882" cy="344424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033" tIns="86678" rIns="86678" bIns="86678"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Wait for humidity drop to stabilize</a:t>
          </a:r>
        </a:p>
      </dsp:txBody>
      <dsp:txXfrm>
        <a:off x="1731317" y="0"/>
        <a:ext cx="5964882" cy="344424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55A96E-FA34-4412-BCD9-0921F58B0F18}">
      <dsp:nvSpPr>
        <dsp:cNvPr id="0" name=""/>
        <dsp:cNvSpPr/>
      </dsp:nvSpPr>
      <dsp:spPr>
        <a:xfrm>
          <a:off x="709972" y="3398"/>
          <a:ext cx="8776283" cy="5572940"/>
        </a:xfrm>
        <a:prstGeom prst="roundRect">
          <a:avLst>
            <a:gd name="adj" fmla="val 10000"/>
          </a:avLst>
        </a:prstGeom>
        <a:solidFill>
          <a:srgbClr val="910030"/>
        </a:solidFill>
        <a:ln w="25400" cap="flat" cmpd="sng" algn="ctr">
          <a:solidFill>
            <a:srgbClr val="910030"/>
          </a:solidFill>
          <a:prstDash val="solid"/>
        </a:ln>
        <a:effectLst/>
      </dsp:spPr>
      <dsp:style>
        <a:lnRef idx="2">
          <a:scrgbClr r="0" g="0" b="0"/>
        </a:lnRef>
        <a:fillRef idx="1">
          <a:scrgbClr r="0" g="0" b="0"/>
        </a:fillRef>
        <a:effectRef idx="0">
          <a:scrgbClr r="0" g="0" b="0"/>
        </a:effectRef>
        <a:fontRef idx="minor">
          <a:schemeClr val="lt1"/>
        </a:fontRef>
      </dsp:style>
    </dsp:sp>
    <dsp:sp modelId="{9DB150F1-5985-4E32-9E44-5A76D66283C1}">
      <dsp:nvSpPr>
        <dsp:cNvPr id="0" name=""/>
        <dsp:cNvSpPr/>
      </dsp:nvSpPr>
      <dsp:spPr>
        <a:xfrm>
          <a:off x="1685114" y="929783"/>
          <a:ext cx="8776283" cy="5572940"/>
        </a:xfrm>
        <a:prstGeom prst="roundRect">
          <a:avLst>
            <a:gd name="adj" fmla="val 10000"/>
          </a:avLst>
        </a:prstGeom>
        <a:solidFill>
          <a:srgbClr val="FFFFFF">
            <a:alpha val="90000"/>
          </a:srgbClr>
        </a:solidFill>
        <a:ln w="25400" cap="flat" cmpd="sng" algn="ctr">
          <a:solidFill>
            <a:srgbClr val="791633"/>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0" tIns="228600" rIns="228600" bIns="228600" numCol="1" spcCol="1270" anchor="ctr" anchorCtr="0">
          <a:noAutofit/>
        </a:bodyPr>
        <a:lstStyle/>
        <a:p>
          <a:pPr lvl="0" algn="ctr" defTabSz="2667000">
            <a:lnSpc>
              <a:spcPct val="90000"/>
            </a:lnSpc>
            <a:spcBef>
              <a:spcPct val="0"/>
            </a:spcBef>
            <a:spcAft>
              <a:spcPct val="35000"/>
            </a:spcAft>
          </a:pPr>
          <a:r>
            <a:rPr lang="en-US" sz="6000" b="1" i="0" kern="1200" baseline="0" dirty="0"/>
            <a:t>Energy consumption: </a:t>
          </a:r>
          <a:r>
            <a:rPr lang="en-US" sz="6000" b="0" i="0" kern="1200" baseline="0" dirty="0"/>
            <a:t>the system consumes less energy than the traditional dehumidification systems </a:t>
          </a:r>
        </a:p>
      </dsp:txBody>
      <dsp:txXfrm>
        <a:off x="1848340" y="1093009"/>
        <a:ext cx="8449831" cy="5246488"/>
      </dsp:txXfrm>
    </dsp:sp>
    <dsp:sp modelId="{1B9B6FA1-FE8F-4822-BA47-4E5D1E33A9A5}">
      <dsp:nvSpPr>
        <dsp:cNvPr id="0" name=""/>
        <dsp:cNvSpPr/>
      </dsp:nvSpPr>
      <dsp:spPr>
        <a:xfrm>
          <a:off x="11436541" y="3398"/>
          <a:ext cx="8776283" cy="5572940"/>
        </a:xfrm>
        <a:prstGeom prst="roundRect">
          <a:avLst>
            <a:gd name="adj" fmla="val 10000"/>
          </a:avLst>
        </a:prstGeom>
        <a:solidFill>
          <a:srgbClr val="910030"/>
        </a:solidFill>
        <a:ln w="25400" cap="flat" cmpd="sng" algn="ctr">
          <a:solidFill>
            <a:srgbClr val="910030"/>
          </a:solidFill>
          <a:prstDash val="solid"/>
        </a:ln>
        <a:effectLst/>
      </dsp:spPr>
      <dsp:style>
        <a:lnRef idx="2">
          <a:scrgbClr r="0" g="0" b="0"/>
        </a:lnRef>
        <a:fillRef idx="1">
          <a:scrgbClr r="0" g="0" b="0"/>
        </a:fillRef>
        <a:effectRef idx="0">
          <a:scrgbClr r="0" g="0" b="0"/>
        </a:effectRef>
        <a:fontRef idx="minor">
          <a:schemeClr val="lt1"/>
        </a:fontRef>
      </dsp:style>
    </dsp:sp>
    <dsp:sp modelId="{FD9A0CE7-980B-4692-A84E-8B583215FABB}">
      <dsp:nvSpPr>
        <dsp:cNvPr id="0" name=""/>
        <dsp:cNvSpPr/>
      </dsp:nvSpPr>
      <dsp:spPr>
        <a:xfrm>
          <a:off x="12411683" y="929783"/>
          <a:ext cx="8776283" cy="5572940"/>
        </a:xfrm>
        <a:prstGeom prst="roundRect">
          <a:avLst>
            <a:gd name="adj" fmla="val 10000"/>
          </a:avLst>
        </a:prstGeom>
        <a:solidFill>
          <a:srgbClr val="FFFFFF">
            <a:alpha val="90000"/>
          </a:srgbClr>
        </a:solidFill>
        <a:ln w="25400" cap="flat" cmpd="sng" algn="ctr">
          <a:solidFill>
            <a:srgbClr val="791633"/>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0" tIns="228600" rIns="228600" bIns="228600" numCol="1" spcCol="1270" anchor="ctr" anchorCtr="0">
          <a:noAutofit/>
        </a:bodyPr>
        <a:lstStyle/>
        <a:p>
          <a:pPr lvl="0" algn="ctr" defTabSz="2667000">
            <a:lnSpc>
              <a:spcPct val="90000"/>
            </a:lnSpc>
            <a:spcBef>
              <a:spcPct val="0"/>
            </a:spcBef>
            <a:spcAft>
              <a:spcPct val="35000"/>
            </a:spcAft>
          </a:pPr>
          <a:r>
            <a:rPr lang="en-US" sz="6000" b="1" i="0" kern="1200" baseline="0" dirty="0"/>
            <a:t>Space: </a:t>
          </a:r>
          <a:r>
            <a:rPr lang="en-US" sz="6000" kern="1200" dirty="0"/>
            <a:t>the system can be included in the building façade and does not consume space  </a:t>
          </a:r>
        </a:p>
      </dsp:txBody>
      <dsp:txXfrm>
        <a:off x="12574909" y="1093009"/>
        <a:ext cx="8449831" cy="52464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5C6CDB-078B-4D2B-B4D7-78AEEF839B20}">
      <dsp:nvSpPr>
        <dsp:cNvPr id="0" name=""/>
        <dsp:cNvSpPr/>
      </dsp:nvSpPr>
      <dsp:spPr>
        <a:xfrm>
          <a:off x="0" y="9442449"/>
          <a:ext cx="1953260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61D8634-D0EA-4529-BAD0-B13ADA94E634}">
      <dsp:nvSpPr>
        <dsp:cNvPr id="0" name=""/>
        <dsp:cNvSpPr/>
      </dsp:nvSpPr>
      <dsp:spPr>
        <a:xfrm>
          <a:off x="0" y="4860925"/>
          <a:ext cx="1953260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2B6463-492D-4D50-BCC1-448D3983A29E}">
      <dsp:nvSpPr>
        <dsp:cNvPr id="0" name=""/>
        <dsp:cNvSpPr/>
      </dsp:nvSpPr>
      <dsp:spPr>
        <a:xfrm>
          <a:off x="0" y="1369162"/>
          <a:ext cx="1953260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9AF3A0-D53F-4A7B-9CAD-14DDFDD6A9A9}">
      <dsp:nvSpPr>
        <dsp:cNvPr id="0" name=""/>
        <dsp:cNvSpPr/>
      </dsp:nvSpPr>
      <dsp:spPr>
        <a:xfrm>
          <a:off x="5078475" y="1526"/>
          <a:ext cx="14454124" cy="1367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915" tIns="81915" rIns="81915" bIns="81915" numCol="1" spcCol="1270" anchor="b" anchorCtr="0">
          <a:noAutofit/>
        </a:bodyPr>
        <a:lstStyle/>
        <a:p>
          <a:pPr lvl="0" algn="l" defTabSz="1911350">
            <a:lnSpc>
              <a:spcPct val="90000"/>
            </a:lnSpc>
            <a:spcBef>
              <a:spcPct val="0"/>
            </a:spcBef>
            <a:spcAft>
              <a:spcPct val="35000"/>
            </a:spcAft>
          </a:pPr>
          <a:endParaRPr lang="en-US" sz="4300" kern="1200" dirty="0"/>
        </a:p>
      </dsp:txBody>
      <dsp:txXfrm>
        <a:off x="5078475" y="1526"/>
        <a:ext cx="14454124" cy="1367636"/>
      </dsp:txXfrm>
    </dsp:sp>
    <dsp:sp modelId="{511A11B7-2E4A-4728-895B-DDF923EE01B3}">
      <dsp:nvSpPr>
        <dsp:cNvPr id="0" name=""/>
        <dsp:cNvSpPr/>
      </dsp:nvSpPr>
      <dsp:spPr>
        <a:xfrm>
          <a:off x="0" y="1526"/>
          <a:ext cx="5078476" cy="1367636"/>
        </a:xfrm>
        <a:prstGeom prst="round2SameRect">
          <a:avLst>
            <a:gd name="adj1" fmla="val 16670"/>
            <a:gd name="adj2" fmla="val 0"/>
          </a:avLst>
        </a:prstGeom>
        <a:solidFill>
          <a:srgbClr val="791633"/>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915" tIns="81915" rIns="81915" bIns="81915" numCol="1" spcCol="1270" anchor="ctr" anchorCtr="0">
          <a:noAutofit/>
        </a:bodyPr>
        <a:lstStyle/>
        <a:p>
          <a:pPr lvl="0" algn="ctr" defTabSz="1911350">
            <a:lnSpc>
              <a:spcPct val="90000"/>
            </a:lnSpc>
            <a:spcBef>
              <a:spcPct val="0"/>
            </a:spcBef>
            <a:spcAft>
              <a:spcPct val="35000"/>
            </a:spcAft>
          </a:pPr>
          <a:r>
            <a:rPr lang="en-US" sz="4300" kern="1200" dirty="0">
              <a:solidFill>
                <a:srgbClr val="FFFFFF"/>
              </a:solidFill>
            </a:rPr>
            <a:t>Standards</a:t>
          </a:r>
        </a:p>
      </dsp:txBody>
      <dsp:txXfrm>
        <a:off x="66775" y="68301"/>
        <a:ext cx="4944926" cy="1300861"/>
      </dsp:txXfrm>
    </dsp:sp>
    <dsp:sp modelId="{B139CF6F-F840-47A3-ADF0-E319D6D18346}">
      <dsp:nvSpPr>
        <dsp:cNvPr id="0" name=""/>
        <dsp:cNvSpPr/>
      </dsp:nvSpPr>
      <dsp:spPr>
        <a:xfrm>
          <a:off x="0" y="1533293"/>
          <a:ext cx="19532600" cy="2735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ASHRAE standard 62.1-2016 “Ventilation for Acceptable Indoor Air Quality”.</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ASHRAE 41.1 “Standard Method for Temperature measurement.</a:t>
          </a:r>
        </a:p>
        <a:p>
          <a:pPr marL="285750" lvl="1" indent="-285750" algn="l" defTabSz="1244600">
            <a:lnSpc>
              <a:spcPct val="90000"/>
            </a:lnSpc>
            <a:spcBef>
              <a:spcPct val="0"/>
            </a:spcBef>
            <a:spcAft>
              <a:spcPct val="15000"/>
            </a:spcAft>
            <a:buFont typeface="Arial" panose="020B0604020202020204" pitchFamily="34" charset="0"/>
            <a:buChar char="••"/>
          </a:pPr>
          <a:r>
            <a:rPr lang="en-US" sz="2800" kern="1200" dirty="0">
              <a:solidFill>
                <a:schemeClr val="bg2">
                  <a:lumMod val="10000"/>
                </a:schemeClr>
              </a:solidFill>
            </a:rPr>
            <a:t>ASHRAE MOT standard 139</a:t>
          </a:r>
        </a:p>
        <a:p>
          <a:pPr marL="285750" lvl="1" indent="-285750" algn="l" defTabSz="1244600">
            <a:lnSpc>
              <a:spcPct val="90000"/>
            </a:lnSpc>
            <a:spcBef>
              <a:spcPct val="0"/>
            </a:spcBef>
            <a:spcAft>
              <a:spcPct val="15000"/>
            </a:spcAft>
            <a:buFont typeface="Arial" panose="020B0604020202020204" pitchFamily="34" charset="0"/>
            <a:buChar char="••"/>
          </a:pPr>
          <a:r>
            <a:rPr lang="en-US" sz="2800" kern="1200" dirty="0">
              <a:solidFill>
                <a:schemeClr val="bg2">
                  <a:lumMod val="10000"/>
                </a:schemeClr>
              </a:solidFill>
            </a:rPr>
            <a:t>Air conditioning and Refrigeration Institute Rating standard 940: “Desiccant Dehumidification Components</a:t>
          </a:r>
          <a:r>
            <a:rPr lang="en-US" sz="2800" kern="1200" dirty="0"/>
            <a:t>”</a:t>
          </a:r>
        </a:p>
      </dsp:txBody>
      <dsp:txXfrm>
        <a:off x="0" y="1533293"/>
        <a:ext cx="19532600" cy="2735682"/>
      </dsp:txXfrm>
    </dsp:sp>
    <dsp:sp modelId="{46150F3B-CBAF-485E-9EE3-EBBD2E5049E0}">
      <dsp:nvSpPr>
        <dsp:cNvPr id="0" name=""/>
        <dsp:cNvSpPr/>
      </dsp:nvSpPr>
      <dsp:spPr>
        <a:xfrm>
          <a:off x="5078475" y="3399500"/>
          <a:ext cx="14454124" cy="1367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915" tIns="81915" rIns="81915" bIns="81915" numCol="1" spcCol="1270" anchor="b" anchorCtr="0">
          <a:noAutofit/>
        </a:bodyPr>
        <a:lstStyle/>
        <a:p>
          <a:pPr lvl="0" algn="l" defTabSz="1911350">
            <a:lnSpc>
              <a:spcPct val="90000"/>
            </a:lnSpc>
            <a:spcBef>
              <a:spcPct val="0"/>
            </a:spcBef>
            <a:spcAft>
              <a:spcPct val="35000"/>
            </a:spcAft>
          </a:pPr>
          <a:endParaRPr lang="en-US" sz="4300" kern="1200" dirty="0"/>
        </a:p>
      </dsp:txBody>
      <dsp:txXfrm>
        <a:off x="5078475" y="3399500"/>
        <a:ext cx="14454124" cy="1367636"/>
      </dsp:txXfrm>
    </dsp:sp>
    <dsp:sp modelId="{F767A9FB-FDFE-4C23-89BD-A5169A075E72}">
      <dsp:nvSpPr>
        <dsp:cNvPr id="0" name=""/>
        <dsp:cNvSpPr/>
      </dsp:nvSpPr>
      <dsp:spPr>
        <a:xfrm>
          <a:off x="46874" y="3469851"/>
          <a:ext cx="5078476" cy="1367636"/>
        </a:xfrm>
        <a:prstGeom prst="round2SameRect">
          <a:avLst>
            <a:gd name="adj1" fmla="val 16670"/>
            <a:gd name="adj2" fmla="val 0"/>
          </a:avLst>
        </a:prstGeom>
        <a:solidFill>
          <a:srgbClr val="791633"/>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915" tIns="81915" rIns="81915" bIns="81915" numCol="1" spcCol="1270" anchor="ctr" anchorCtr="0">
          <a:noAutofit/>
        </a:bodyPr>
        <a:lstStyle/>
        <a:p>
          <a:pPr lvl="0" algn="ctr" defTabSz="1911350">
            <a:lnSpc>
              <a:spcPct val="90000"/>
            </a:lnSpc>
            <a:spcBef>
              <a:spcPct val="0"/>
            </a:spcBef>
            <a:spcAft>
              <a:spcPct val="35000"/>
            </a:spcAft>
          </a:pPr>
          <a:r>
            <a:rPr lang="en-US" sz="4300" kern="1200" dirty="0">
              <a:solidFill>
                <a:srgbClr val="FFFFFF"/>
              </a:solidFill>
            </a:rPr>
            <a:t>Technical constraints</a:t>
          </a:r>
        </a:p>
      </dsp:txBody>
      <dsp:txXfrm>
        <a:off x="113649" y="3536626"/>
        <a:ext cx="4944926" cy="1300861"/>
      </dsp:txXfrm>
    </dsp:sp>
    <dsp:sp modelId="{52341E2B-98F9-43BA-8671-B5D6C5BD9792}">
      <dsp:nvSpPr>
        <dsp:cNvPr id="0" name=""/>
        <dsp:cNvSpPr/>
      </dsp:nvSpPr>
      <dsp:spPr>
        <a:xfrm>
          <a:off x="0" y="5142311"/>
          <a:ext cx="19532600" cy="2735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Size of the Lamps: limiting the size of the belt</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Allowed clearance </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Insulation thickness and type </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Motor speed: 0.27 rpm</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Inlet and exhaust air dimensions </a:t>
          </a:r>
        </a:p>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Temperature and humidity sensors resolution  </a:t>
          </a:r>
        </a:p>
      </dsp:txBody>
      <dsp:txXfrm>
        <a:off x="0" y="5142311"/>
        <a:ext cx="19532600" cy="2735682"/>
      </dsp:txXfrm>
    </dsp:sp>
    <dsp:sp modelId="{75DFAB24-C910-4855-97EF-EDEDA1B06671}">
      <dsp:nvSpPr>
        <dsp:cNvPr id="0" name=""/>
        <dsp:cNvSpPr/>
      </dsp:nvSpPr>
      <dsp:spPr>
        <a:xfrm>
          <a:off x="5078475" y="8074818"/>
          <a:ext cx="14454124" cy="13676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915" tIns="81915" rIns="81915" bIns="81915" numCol="1" spcCol="1270" anchor="b" anchorCtr="0">
          <a:noAutofit/>
        </a:bodyPr>
        <a:lstStyle/>
        <a:p>
          <a:pPr lvl="0" algn="l" defTabSz="1911350">
            <a:lnSpc>
              <a:spcPct val="90000"/>
            </a:lnSpc>
            <a:spcBef>
              <a:spcPct val="0"/>
            </a:spcBef>
            <a:spcAft>
              <a:spcPct val="35000"/>
            </a:spcAft>
          </a:pPr>
          <a:endParaRPr lang="en-US" sz="4300" kern="1200"/>
        </a:p>
      </dsp:txBody>
      <dsp:txXfrm>
        <a:off x="5078475" y="8074818"/>
        <a:ext cx="14454124" cy="1367636"/>
      </dsp:txXfrm>
    </dsp:sp>
    <dsp:sp modelId="{A6778626-954D-45A2-9E4D-F5AAA27F376A}">
      <dsp:nvSpPr>
        <dsp:cNvPr id="0" name=""/>
        <dsp:cNvSpPr/>
      </dsp:nvSpPr>
      <dsp:spPr>
        <a:xfrm>
          <a:off x="0" y="8055726"/>
          <a:ext cx="5078476" cy="1367636"/>
        </a:xfrm>
        <a:prstGeom prst="round2SameRect">
          <a:avLst>
            <a:gd name="adj1" fmla="val 16670"/>
            <a:gd name="adj2" fmla="val 0"/>
          </a:avLst>
        </a:prstGeom>
        <a:solidFill>
          <a:srgbClr val="791633"/>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915" tIns="81915" rIns="81915" bIns="81915" numCol="1" spcCol="1270" anchor="ctr" anchorCtr="0">
          <a:noAutofit/>
        </a:bodyPr>
        <a:lstStyle/>
        <a:p>
          <a:pPr lvl="0" algn="ctr" defTabSz="1911350">
            <a:lnSpc>
              <a:spcPct val="90000"/>
            </a:lnSpc>
            <a:spcBef>
              <a:spcPct val="0"/>
            </a:spcBef>
            <a:spcAft>
              <a:spcPct val="35000"/>
            </a:spcAft>
          </a:pPr>
          <a:r>
            <a:rPr lang="en-US" sz="4300" kern="1200" dirty="0">
              <a:solidFill>
                <a:srgbClr val="FFFFFF"/>
              </a:solidFill>
            </a:rPr>
            <a:t>Non-technical constraints</a:t>
          </a:r>
        </a:p>
      </dsp:txBody>
      <dsp:txXfrm>
        <a:off x="66775" y="8122501"/>
        <a:ext cx="4944926" cy="1300861"/>
      </dsp:txXfrm>
    </dsp:sp>
    <dsp:sp modelId="{53E1DD5F-9AB0-417E-8EF7-9DE77F1ED5E6}">
      <dsp:nvSpPr>
        <dsp:cNvPr id="0" name=""/>
        <dsp:cNvSpPr/>
      </dsp:nvSpPr>
      <dsp:spPr>
        <a:xfrm>
          <a:off x="0" y="9574801"/>
          <a:ext cx="19532600" cy="27356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285750" lvl="1" indent="-285750" algn="l" defTabSz="1244600">
            <a:lnSpc>
              <a:spcPct val="90000"/>
            </a:lnSpc>
            <a:spcBef>
              <a:spcPct val="0"/>
            </a:spcBef>
            <a:spcAft>
              <a:spcPct val="15000"/>
            </a:spcAft>
            <a:buChar char="••"/>
          </a:pPr>
          <a:r>
            <a:rPr lang="en-US" sz="2800" kern="1200" dirty="0">
              <a:solidFill>
                <a:schemeClr val="bg2">
                  <a:lumMod val="10000"/>
                </a:schemeClr>
              </a:solidFill>
            </a:rPr>
            <a:t>The time needed for desiccant coating and constructing the system</a:t>
          </a:r>
          <a:r>
            <a:rPr lang="en-US" sz="2800" kern="1200" dirty="0"/>
            <a:t>.</a:t>
          </a:r>
        </a:p>
      </dsp:txBody>
      <dsp:txXfrm>
        <a:off x="0" y="9574801"/>
        <a:ext cx="19532600" cy="27356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589C95-7FC9-4227-91F8-359ACDD7E642}">
      <dsp:nvSpPr>
        <dsp:cNvPr id="0" name=""/>
        <dsp:cNvSpPr/>
      </dsp:nvSpPr>
      <dsp:spPr>
        <a:xfrm>
          <a:off x="2319406" y="7920"/>
          <a:ext cx="5071320" cy="2149789"/>
        </a:xfrm>
        <a:prstGeom prst="flowChartTerminator">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3g</a:t>
          </a:r>
          <a:r>
            <a:rPr lang="en-US" sz="6500" kern="1200" dirty="0"/>
            <a:t> </a:t>
          </a:r>
          <a:r>
            <a:rPr lang="en-US" sz="6500" kern="1200" dirty="0">
              <a:solidFill>
                <a:srgbClr val="FFFFFF"/>
              </a:solidFill>
            </a:rPr>
            <a:t>HEC</a:t>
          </a:r>
        </a:p>
      </dsp:txBody>
      <dsp:txXfrm>
        <a:off x="2558415" y="322725"/>
        <a:ext cx="4593302" cy="1520179"/>
      </dsp:txXfrm>
    </dsp:sp>
    <dsp:sp modelId="{044FD0FB-0983-4B3B-939C-4707E61FDD89}">
      <dsp:nvSpPr>
        <dsp:cNvPr id="0" name=""/>
        <dsp:cNvSpPr/>
      </dsp:nvSpPr>
      <dsp:spPr>
        <a:xfrm>
          <a:off x="1697883" y="2260535"/>
          <a:ext cx="6205789" cy="2149789"/>
        </a:xfrm>
        <a:prstGeom prst="flowChartTerminator">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97g silica</a:t>
          </a:r>
        </a:p>
      </dsp:txBody>
      <dsp:txXfrm>
        <a:off x="1990360" y="2575340"/>
        <a:ext cx="5620835" cy="1520179"/>
      </dsp:txXfrm>
    </dsp:sp>
    <dsp:sp modelId="{9A88847F-ECC7-45C6-8EE2-C72D799FD960}">
      <dsp:nvSpPr>
        <dsp:cNvPr id="0" name=""/>
        <dsp:cNvSpPr/>
      </dsp:nvSpPr>
      <dsp:spPr>
        <a:xfrm>
          <a:off x="1074453" y="4517814"/>
          <a:ext cx="7452650" cy="2149789"/>
        </a:xfrm>
        <a:prstGeom prst="flowChartTerminator">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0" tIns="165100" rIns="165100" bIns="165100"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300ml H2O</a:t>
          </a:r>
        </a:p>
      </dsp:txBody>
      <dsp:txXfrm>
        <a:off x="1425694" y="4832619"/>
        <a:ext cx="6750168" cy="15201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A2B229-2679-43A2-88E8-F21A68CE7656}">
      <dsp:nvSpPr>
        <dsp:cNvPr id="0" name=""/>
        <dsp:cNvSpPr/>
      </dsp:nvSpPr>
      <dsp:spPr>
        <a:xfrm>
          <a:off x="3200556" y="2535623"/>
          <a:ext cx="1751495" cy="607957"/>
        </a:xfrm>
        <a:custGeom>
          <a:avLst/>
          <a:gdLst/>
          <a:ahLst/>
          <a:cxnLst/>
          <a:rect l="0" t="0" r="0" b="0"/>
          <a:pathLst>
            <a:path>
              <a:moveTo>
                <a:pt x="0" y="0"/>
              </a:moveTo>
              <a:lnTo>
                <a:pt x="0" y="303978"/>
              </a:lnTo>
              <a:lnTo>
                <a:pt x="1751495" y="303978"/>
              </a:lnTo>
              <a:lnTo>
                <a:pt x="1751495" y="607957"/>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5988B521-531D-45F7-B7C1-9737EBE841CB}">
      <dsp:nvSpPr>
        <dsp:cNvPr id="0" name=""/>
        <dsp:cNvSpPr/>
      </dsp:nvSpPr>
      <dsp:spPr>
        <a:xfrm>
          <a:off x="1449060" y="2535623"/>
          <a:ext cx="1751495" cy="607957"/>
        </a:xfrm>
        <a:custGeom>
          <a:avLst/>
          <a:gdLst/>
          <a:ahLst/>
          <a:cxnLst/>
          <a:rect l="0" t="0" r="0" b="0"/>
          <a:pathLst>
            <a:path>
              <a:moveTo>
                <a:pt x="1751495" y="0"/>
              </a:moveTo>
              <a:lnTo>
                <a:pt x="1751495" y="303978"/>
              </a:lnTo>
              <a:lnTo>
                <a:pt x="0" y="303978"/>
              </a:lnTo>
              <a:lnTo>
                <a:pt x="0" y="607957"/>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1F21B5D9-DFA1-4674-A93F-3CC99E19B739}">
      <dsp:nvSpPr>
        <dsp:cNvPr id="0" name=""/>
        <dsp:cNvSpPr/>
      </dsp:nvSpPr>
      <dsp:spPr>
        <a:xfrm>
          <a:off x="1563544" y="963952"/>
          <a:ext cx="3274023" cy="1571670"/>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40% Shading</a:t>
          </a:r>
        </a:p>
      </dsp:txBody>
      <dsp:txXfrm>
        <a:off x="1640265" y="1040673"/>
        <a:ext cx="3120581" cy="1418228"/>
      </dsp:txXfrm>
    </dsp:sp>
    <dsp:sp modelId="{8A6CE584-C80D-4618-9090-85BA23409BAC}">
      <dsp:nvSpPr>
        <dsp:cNvPr id="0" name=""/>
        <dsp:cNvSpPr/>
      </dsp:nvSpPr>
      <dsp:spPr>
        <a:xfrm>
          <a:off x="1543" y="3143580"/>
          <a:ext cx="2895034" cy="1447517"/>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450 W</a:t>
          </a:r>
        </a:p>
      </dsp:txBody>
      <dsp:txXfrm>
        <a:off x="72204" y="3214241"/>
        <a:ext cx="2753712" cy="1306195"/>
      </dsp:txXfrm>
    </dsp:sp>
    <dsp:sp modelId="{A288C816-CC4F-4FA2-9B66-678446FD2260}">
      <dsp:nvSpPr>
        <dsp:cNvPr id="0" name=""/>
        <dsp:cNvSpPr/>
      </dsp:nvSpPr>
      <dsp:spPr>
        <a:xfrm>
          <a:off x="3504535" y="3143580"/>
          <a:ext cx="2895034" cy="1447517"/>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700 W</a:t>
          </a:r>
        </a:p>
      </dsp:txBody>
      <dsp:txXfrm>
        <a:off x="3575196" y="3214241"/>
        <a:ext cx="2753712" cy="13061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A2B229-2679-43A2-88E8-F21A68CE7656}">
      <dsp:nvSpPr>
        <dsp:cNvPr id="0" name=""/>
        <dsp:cNvSpPr/>
      </dsp:nvSpPr>
      <dsp:spPr>
        <a:xfrm>
          <a:off x="3492105" y="2615841"/>
          <a:ext cx="1911045" cy="663337"/>
        </a:xfrm>
        <a:custGeom>
          <a:avLst/>
          <a:gdLst/>
          <a:ahLst/>
          <a:cxnLst/>
          <a:rect l="0" t="0" r="0" b="0"/>
          <a:pathLst>
            <a:path>
              <a:moveTo>
                <a:pt x="0" y="0"/>
              </a:moveTo>
              <a:lnTo>
                <a:pt x="0" y="331668"/>
              </a:lnTo>
              <a:lnTo>
                <a:pt x="1911045" y="331668"/>
              </a:lnTo>
              <a:lnTo>
                <a:pt x="1911045" y="663337"/>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5988B521-531D-45F7-B7C1-9737EBE841CB}">
      <dsp:nvSpPr>
        <dsp:cNvPr id="0" name=""/>
        <dsp:cNvSpPr/>
      </dsp:nvSpPr>
      <dsp:spPr>
        <a:xfrm>
          <a:off x="1581059" y="2615841"/>
          <a:ext cx="1911045" cy="663337"/>
        </a:xfrm>
        <a:custGeom>
          <a:avLst/>
          <a:gdLst/>
          <a:ahLst/>
          <a:cxnLst/>
          <a:rect l="0" t="0" r="0" b="0"/>
          <a:pathLst>
            <a:path>
              <a:moveTo>
                <a:pt x="1911045" y="0"/>
              </a:moveTo>
              <a:lnTo>
                <a:pt x="1911045" y="331668"/>
              </a:lnTo>
              <a:lnTo>
                <a:pt x="0" y="331668"/>
              </a:lnTo>
              <a:lnTo>
                <a:pt x="0" y="663337"/>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1F21B5D9-DFA1-4674-A93F-3CC99E19B739}">
      <dsp:nvSpPr>
        <dsp:cNvPr id="0" name=""/>
        <dsp:cNvSpPr/>
      </dsp:nvSpPr>
      <dsp:spPr>
        <a:xfrm>
          <a:off x="1912728" y="1036464"/>
          <a:ext cx="3158752" cy="1579376"/>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60% Shading</a:t>
          </a:r>
        </a:p>
      </dsp:txBody>
      <dsp:txXfrm>
        <a:off x="1989825" y="1113561"/>
        <a:ext cx="3004558" cy="1425182"/>
      </dsp:txXfrm>
    </dsp:sp>
    <dsp:sp modelId="{8A6CE584-C80D-4618-9090-85BA23409BAC}">
      <dsp:nvSpPr>
        <dsp:cNvPr id="0" name=""/>
        <dsp:cNvSpPr/>
      </dsp:nvSpPr>
      <dsp:spPr>
        <a:xfrm>
          <a:off x="1683" y="3279178"/>
          <a:ext cx="3158752" cy="1579376"/>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450 W</a:t>
          </a:r>
        </a:p>
      </dsp:txBody>
      <dsp:txXfrm>
        <a:off x="78780" y="3356275"/>
        <a:ext cx="3004558" cy="1425182"/>
      </dsp:txXfrm>
    </dsp:sp>
    <dsp:sp modelId="{A288C816-CC4F-4FA2-9B66-678446FD2260}">
      <dsp:nvSpPr>
        <dsp:cNvPr id="0" name=""/>
        <dsp:cNvSpPr/>
      </dsp:nvSpPr>
      <dsp:spPr>
        <a:xfrm>
          <a:off x="3823773" y="3279178"/>
          <a:ext cx="3158752" cy="1579376"/>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85" tIns="32385" rIns="32385" bIns="32385" numCol="1" spcCol="1270" anchor="ctr" anchorCtr="0">
          <a:noAutofit/>
        </a:bodyPr>
        <a:lstStyle/>
        <a:p>
          <a:pPr lvl="0" algn="ctr" defTabSz="2266950">
            <a:lnSpc>
              <a:spcPct val="90000"/>
            </a:lnSpc>
            <a:spcBef>
              <a:spcPct val="0"/>
            </a:spcBef>
            <a:spcAft>
              <a:spcPct val="35000"/>
            </a:spcAft>
          </a:pPr>
          <a:r>
            <a:rPr lang="en-US" sz="5100" kern="1200" dirty="0">
              <a:solidFill>
                <a:srgbClr val="FFFFFF"/>
              </a:solidFill>
            </a:rPr>
            <a:t>700 W</a:t>
          </a:r>
        </a:p>
      </dsp:txBody>
      <dsp:txXfrm>
        <a:off x="3900870" y="3356275"/>
        <a:ext cx="3004558" cy="14251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A2B229-2679-43A2-88E8-F21A68CE7656}">
      <dsp:nvSpPr>
        <dsp:cNvPr id="0" name=""/>
        <dsp:cNvSpPr/>
      </dsp:nvSpPr>
      <dsp:spPr>
        <a:xfrm>
          <a:off x="3663675" y="1675506"/>
          <a:ext cx="2004936" cy="695928"/>
        </a:xfrm>
        <a:custGeom>
          <a:avLst/>
          <a:gdLst/>
          <a:ahLst/>
          <a:cxnLst/>
          <a:rect l="0" t="0" r="0" b="0"/>
          <a:pathLst>
            <a:path>
              <a:moveTo>
                <a:pt x="0" y="0"/>
              </a:moveTo>
              <a:lnTo>
                <a:pt x="0" y="347964"/>
              </a:lnTo>
              <a:lnTo>
                <a:pt x="2004936" y="347964"/>
              </a:lnTo>
              <a:lnTo>
                <a:pt x="2004936" y="695928"/>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5988B521-531D-45F7-B7C1-9737EBE841CB}">
      <dsp:nvSpPr>
        <dsp:cNvPr id="0" name=""/>
        <dsp:cNvSpPr/>
      </dsp:nvSpPr>
      <dsp:spPr>
        <a:xfrm>
          <a:off x="1658739" y="1675506"/>
          <a:ext cx="2004936" cy="695928"/>
        </a:xfrm>
        <a:custGeom>
          <a:avLst/>
          <a:gdLst/>
          <a:ahLst/>
          <a:cxnLst/>
          <a:rect l="0" t="0" r="0" b="0"/>
          <a:pathLst>
            <a:path>
              <a:moveTo>
                <a:pt x="2004936" y="0"/>
              </a:moveTo>
              <a:lnTo>
                <a:pt x="2004936" y="347964"/>
              </a:lnTo>
              <a:lnTo>
                <a:pt x="0" y="347964"/>
              </a:lnTo>
              <a:lnTo>
                <a:pt x="0" y="695928"/>
              </a:lnTo>
            </a:path>
          </a:pathLst>
        </a:custGeom>
        <a:noFill/>
        <a:ln w="25400" cap="flat" cmpd="sng" algn="ctr">
          <a:solidFill>
            <a:srgbClr val="791633"/>
          </a:solidFill>
          <a:prstDash val="solid"/>
        </a:ln>
        <a:effectLst/>
      </dsp:spPr>
      <dsp:style>
        <a:lnRef idx="2">
          <a:scrgbClr r="0" g="0" b="0"/>
        </a:lnRef>
        <a:fillRef idx="0">
          <a:scrgbClr r="0" g="0" b="0"/>
        </a:fillRef>
        <a:effectRef idx="0">
          <a:scrgbClr r="0" g="0" b="0"/>
        </a:effectRef>
        <a:fontRef idx="minor"/>
      </dsp:style>
    </dsp:sp>
    <dsp:sp modelId="{1F21B5D9-DFA1-4674-A93F-3CC99E19B739}">
      <dsp:nvSpPr>
        <dsp:cNvPr id="0" name=""/>
        <dsp:cNvSpPr/>
      </dsp:nvSpPr>
      <dsp:spPr>
        <a:xfrm>
          <a:off x="2006703" y="18534"/>
          <a:ext cx="3313945" cy="1656972"/>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50% Shading</a:t>
          </a:r>
        </a:p>
      </dsp:txBody>
      <dsp:txXfrm>
        <a:off x="2087588" y="99419"/>
        <a:ext cx="3152175" cy="1495202"/>
      </dsp:txXfrm>
    </dsp:sp>
    <dsp:sp modelId="{8A6CE584-C80D-4618-9090-85BA23409BAC}">
      <dsp:nvSpPr>
        <dsp:cNvPr id="0" name=""/>
        <dsp:cNvSpPr/>
      </dsp:nvSpPr>
      <dsp:spPr>
        <a:xfrm>
          <a:off x="1766" y="2371435"/>
          <a:ext cx="3313945" cy="1656972"/>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450 W</a:t>
          </a:r>
        </a:p>
      </dsp:txBody>
      <dsp:txXfrm>
        <a:off x="82651" y="2452320"/>
        <a:ext cx="3152175" cy="1495202"/>
      </dsp:txXfrm>
    </dsp:sp>
    <dsp:sp modelId="{A288C816-CC4F-4FA2-9B66-678446FD2260}">
      <dsp:nvSpPr>
        <dsp:cNvPr id="0" name=""/>
        <dsp:cNvSpPr/>
      </dsp:nvSpPr>
      <dsp:spPr>
        <a:xfrm>
          <a:off x="4011640" y="2371435"/>
          <a:ext cx="3313945" cy="1656972"/>
        </a:xfrm>
        <a:prstGeom prst="flowChartAlternateProcess">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2400300">
            <a:lnSpc>
              <a:spcPct val="90000"/>
            </a:lnSpc>
            <a:spcBef>
              <a:spcPct val="0"/>
            </a:spcBef>
            <a:spcAft>
              <a:spcPct val="35000"/>
            </a:spcAft>
          </a:pPr>
          <a:r>
            <a:rPr lang="en-US" sz="5400" kern="1200" dirty="0">
              <a:solidFill>
                <a:srgbClr val="FFFFFF"/>
              </a:solidFill>
            </a:rPr>
            <a:t>700 W</a:t>
          </a:r>
        </a:p>
      </dsp:txBody>
      <dsp:txXfrm>
        <a:off x="4092525" y="2452320"/>
        <a:ext cx="3152175" cy="14952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13E377-014C-4EB5-A338-86CD7325BF43}">
      <dsp:nvSpPr>
        <dsp:cNvPr id="0" name=""/>
        <dsp:cNvSpPr/>
      </dsp:nvSpPr>
      <dsp:spPr>
        <a:xfrm>
          <a:off x="8327" y="4486402"/>
          <a:ext cx="4847585" cy="1939034"/>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lvl="0" algn="ctr" defTabSz="1466850">
            <a:lnSpc>
              <a:spcPct val="90000"/>
            </a:lnSpc>
            <a:spcBef>
              <a:spcPct val="0"/>
            </a:spcBef>
            <a:spcAft>
              <a:spcPct val="35000"/>
            </a:spcAft>
          </a:pPr>
          <a:r>
            <a:rPr lang="en-US" sz="3300" kern="1200" dirty="0">
              <a:solidFill>
                <a:srgbClr val="FFFFFF"/>
              </a:solidFill>
            </a:rPr>
            <a:t>Turn on and adjust equipment</a:t>
          </a:r>
        </a:p>
      </dsp:txBody>
      <dsp:txXfrm>
        <a:off x="977844" y="4486402"/>
        <a:ext cx="2908551" cy="1939034"/>
      </dsp:txXfrm>
    </dsp:sp>
    <dsp:sp modelId="{7DC18AF2-078D-4F64-A8D6-780EA1118547}">
      <dsp:nvSpPr>
        <dsp:cNvPr id="0" name=""/>
        <dsp:cNvSpPr/>
      </dsp:nvSpPr>
      <dsp:spPr>
        <a:xfrm>
          <a:off x="4371154" y="4486402"/>
          <a:ext cx="4847585" cy="1939034"/>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lvl="0" algn="ctr" defTabSz="1466850">
            <a:lnSpc>
              <a:spcPct val="90000"/>
            </a:lnSpc>
            <a:spcBef>
              <a:spcPct val="0"/>
            </a:spcBef>
            <a:spcAft>
              <a:spcPct val="35000"/>
            </a:spcAft>
          </a:pPr>
          <a:r>
            <a:rPr lang="en-US" sz="3300" kern="1200" dirty="0">
              <a:solidFill>
                <a:srgbClr val="FFFFFF"/>
              </a:solidFill>
            </a:rPr>
            <a:t>Wait for steady state of belt and room conditions</a:t>
          </a:r>
        </a:p>
      </dsp:txBody>
      <dsp:txXfrm>
        <a:off x="5340671" y="4486402"/>
        <a:ext cx="2908551" cy="1939034"/>
      </dsp:txXfrm>
    </dsp:sp>
    <dsp:sp modelId="{98A7EC0E-AC6D-4599-B803-75BBD1180BA7}">
      <dsp:nvSpPr>
        <dsp:cNvPr id="0" name=""/>
        <dsp:cNvSpPr/>
      </dsp:nvSpPr>
      <dsp:spPr>
        <a:xfrm>
          <a:off x="8733980" y="4486402"/>
          <a:ext cx="4847585" cy="1939034"/>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lvl="0" algn="ctr" defTabSz="1466850">
            <a:lnSpc>
              <a:spcPct val="90000"/>
            </a:lnSpc>
            <a:spcBef>
              <a:spcPct val="0"/>
            </a:spcBef>
            <a:spcAft>
              <a:spcPct val="35000"/>
            </a:spcAft>
          </a:pPr>
          <a:r>
            <a:rPr lang="en-US" sz="3300" kern="1200" dirty="0">
              <a:solidFill>
                <a:srgbClr val="FFFFFF"/>
              </a:solidFill>
            </a:rPr>
            <a:t>Remove Aluminum Sheet</a:t>
          </a:r>
        </a:p>
      </dsp:txBody>
      <dsp:txXfrm>
        <a:off x="9703497" y="4486402"/>
        <a:ext cx="2908551" cy="1939034"/>
      </dsp:txXfrm>
    </dsp:sp>
    <dsp:sp modelId="{9CB64823-734F-4B34-B951-F0FD1CFEB15B}">
      <dsp:nvSpPr>
        <dsp:cNvPr id="0" name=""/>
        <dsp:cNvSpPr/>
      </dsp:nvSpPr>
      <dsp:spPr>
        <a:xfrm>
          <a:off x="13096807" y="4486402"/>
          <a:ext cx="4847585" cy="1939034"/>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44006" rIns="44006" bIns="44006" numCol="1" spcCol="1270" anchor="ctr" anchorCtr="0">
          <a:noAutofit/>
        </a:bodyPr>
        <a:lstStyle/>
        <a:p>
          <a:pPr lvl="0" algn="ctr" defTabSz="1466850">
            <a:lnSpc>
              <a:spcPct val="90000"/>
            </a:lnSpc>
            <a:spcBef>
              <a:spcPct val="0"/>
            </a:spcBef>
            <a:spcAft>
              <a:spcPct val="35000"/>
            </a:spcAft>
          </a:pPr>
          <a:r>
            <a:rPr lang="en-US" sz="3300" kern="1200" dirty="0">
              <a:solidFill>
                <a:srgbClr val="FFFFFF"/>
              </a:solidFill>
            </a:rPr>
            <a:t>Wait for humidity drop to stabilize</a:t>
          </a:r>
        </a:p>
      </dsp:txBody>
      <dsp:txXfrm>
        <a:off x="14066324" y="4486402"/>
        <a:ext cx="2908551" cy="193903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033" tIns="86678" rIns="86678" bIns="86678"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Turn on and adjust equipment</a:t>
          </a:r>
        </a:p>
      </dsp:txBody>
      <dsp:txXfrm>
        <a:off x="1731317" y="0"/>
        <a:ext cx="5964882" cy="344424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7B4A8-2856-4FFE-ABB1-0D90B31A281F}">
      <dsp:nvSpPr>
        <dsp:cNvPr id="0" name=""/>
        <dsp:cNvSpPr/>
      </dsp:nvSpPr>
      <dsp:spPr>
        <a:xfrm>
          <a:off x="9197" y="0"/>
          <a:ext cx="9409122" cy="3444240"/>
        </a:xfrm>
        <a:prstGeom prst="chevron">
          <a:avLst/>
        </a:prstGeom>
        <a:solidFill>
          <a:srgbClr val="79163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033" tIns="86678" rIns="86678" bIns="86678" numCol="1" spcCol="1270" anchor="ctr" anchorCtr="0">
          <a:noAutofit/>
        </a:bodyPr>
        <a:lstStyle/>
        <a:p>
          <a:pPr lvl="0" algn="ctr" defTabSz="2889250">
            <a:lnSpc>
              <a:spcPct val="90000"/>
            </a:lnSpc>
            <a:spcBef>
              <a:spcPct val="0"/>
            </a:spcBef>
            <a:spcAft>
              <a:spcPct val="35000"/>
            </a:spcAft>
          </a:pPr>
          <a:r>
            <a:rPr lang="en-US" sz="6500" kern="1200" dirty="0">
              <a:solidFill>
                <a:srgbClr val="FFFFFF"/>
              </a:solidFill>
            </a:rPr>
            <a:t>Turn on and adjust equipment</a:t>
          </a:r>
        </a:p>
      </dsp:txBody>
      <dsp:txXfrm>
        <a:off x="1731317" y="0"/>
        <a:ext cx="5964882" cy="3444240"/>
      </dsp:txXfrm>
    </dsp:sp>
  </dsp:spTree>
</dsp:drawing>
</file>

<file path=ppt/diagrams/layout1.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10.png>
</file>

<file path=ppt/media/image12.png>
</file>

<file path=ppt/media/image120.png>
</file>

<file path=ppt/media/image13.png>
</file>

<file path=ppt/media/image14.png>
</file>

<file path=ppt/media/image15.jpeg>
</file>

<file path=ppt/media/image16.jpg>
</file>

<file path=ppt/media/image17.jpeg>
</file>

<file path=ppt/media/image18.jpeg>
</file>

<file path=ppt/media/image19.jpg>
</file>

<file path=ppt/media/image20.jpg>
</file>

<file path=ppt/media/image21.jpeg>
</file>

<file path=ppt/media/image22.jpg>
</file>

<file path=ppt/media/image23.jpg>
</file>

<file path=ppt/media/image24.jpg>
</file>

<file path=ppt/media/image25.jpg>
</file>

<file path=ppt/media/image26.jpg>
</file>

<file path=ppt/media/image27.jpeg>
</file>

<file path=ppt/media/image28.png>
</file>

<file path=ppt/media/image29.png>
</file>

<file path=ppt/media/image3.png>
</file>

<file path=ppt/media/image30.png>
</file>

<file path=ppt/media/image31.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3464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154379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39927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244044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3950163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795037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b="0" i="0" dirty="0">
                <a:effectLst/>
                <a:latin typeface="Arial" panose="020B0604020202020204" pitchFamily="34" charset="0"/>
              </a:rPr>
              <a:t>Originally the setup consisted of a </a:t>
            </a:r>
            <a:r>
              <a:rPr lang="en-US" sz="2400" dirty="0">
                <a:effectLst/>
                <a:latin typeface="Calibri" panose="020F0502020204030204" pitchFamily="34" charset="0"/>
                <a:ea typeface="Calibri" panose="020F0502020204030204" pitchFamily="34" charset="0"/>
                <a:cs typeface="Arial" panose="020B0604020202020204" pitchFamily="34" charset="0"/>
              </a:rPr>
              <a:t>cubical chamber having sides of 0.8m </a:t>
            </a:r>
            <a:r>
              <a:rPr lang="en-US" b="0" i="0" dirty="0">
                <a:effectLst/>
                <a:latin typeface="Arial" panose="020B0604020202020204" pitchFamily="34" charset="0"/>
              </a:rPr>
              <a:t>made of plywood slabs with a</a:t>
            </a:r>
            <a:r>
              <a:rPr lang="en-US" sz="2400" dirty="0">
                <a:effectLst/>
                <a:latin typeface="Calibri" panose="020F0502020204030204" pitchFamily="34" charset="0"/>
                <a:ea typeface="Calibri" panose="020F0502020204030204" pitchFamily="34" charset="0"/>
                <a:cs typeface="Arial" panose="020B0604020202020204" pitchFamily="34" charset="0"/>
              </a:rPr>
              <a:t>n air inlet and an outlet located at the opposite side with a side dimension of 0.25 m</a:t>
            </a:r>
            <a:r>
              <a:rPr lang="en-US" b="0" i="0" dirty="0">
                <a:effectLst/>
                <a:latin typeface="Arial" panose="020B0604020202020204" pitchFamily="34" charset="0"/>
              </a:rPr>
              <a:t>. Five of its inner walls will be covered with a layer of fiberglass insulation with an additional layer of aluminum foil wrapped around to prevent the absorption of moisture and humidity. </a:t>
            </a:r>
            <a:r>
              <a:rPr lang="en-US" sz="2400" dirty="0">
                <a:effectLst/>
                <a:latin typeface="Calibri" panose="020F0502020204030204" pitchFamily="34" charset="0"/>
                <a:ea typeface="Calibri" panose="020F0502020204030204" pitchFamily="34" charset="0"/>
                <a:cs typeface="Arial" panose="020B0604020202020204" pitchFamily="34" charset="0"/>
              </a:rPr>
              <a:t>The rotating belt mechanism will consist of chains rotating on gears mounted on 2 shafts to which the aluminum plates coated with silica gel will be attached. This belt mechanism will be inserted inside a smaller wood chamber (serving as the facade) and will be subjected to solar radiation from the solar lamps rated 1000W. A breathable wall is inserted in the facade, made up of mineral wool, to allow moisture transfer between the facade and the larger chamber. And finally, a humidifier is placed inside the chamber to maintain a constant relative humidity level.</a:t>
            </a:r>
          </a:p>
        </p:txBody>
      </p:sp>
    </p:spTree>
    <p:extLst>
      <p:ext uri="{BB962C8B-B14F-4D97-AF65-F5344CB8AC3E}">
        <p14:creationId xmlns:p14="http://schemas.microsoft.com/office/powerpoint/2010/main" val="1044904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The belt will consist of 4 gears each having a diameter of 8.5cm and 2 chains of a thickness of approximately 3mm. 40 aluminum sheets each having a size of (0.3mx0.03m) will be drilled on both ends to be fixed onto the chains.</a:t>
            </a:r>
          </a:p>
        </p:txBody>
      </p:sp>
    </p:spTree>
    <p:extLst>
      <p:ext uri="{BB962C8B-B14F-4D97-AF65-F5344CB8AC3E}">
        <p14:creationId xmlns:p14="http://schemas.microsoft.com/office/powerpoint/2010/main" val="2504462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setup however underwent several iterations in order to reach the final one. Starting with the chamber whose dimensions were changed to have a side of 1m.</a:t>
            </a:r>
          </a:p>
        </p:txBody>
      </p:sp>
    </p:spTree>
    <p:extLst>
      <p:ext uri="{BB962C8B-B14F-4D97-AF65-F5344CB8AC3E}">
        <p14:creationId xmlns:p14="http://schemas.microsoft.com/office/powerpoint/2010/main" val="3601554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A shading section was added on the regeneration side since the regeneration time is shorter than the dehumidification time which causes a high increase in the desiccant's temperature.  The shading blocks the solar radiation emitted from the lamps and thus the desiccant is cooled through natural convection to a desired temperature.</a:t>
            </a:r>
          </a:p>
        </p:txBody>
      </p:sp>
    </p:spTree>
    <p:extLst>
      <p:ext uri="{BB962C8B-B14F-4D97-AF65-F5344CB8AC3E}">
        <p14:creationId xmlns:p14="http://schemas.microsoft.com/office/powerpoint/2010/main" val="38548940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b="0" i="0" dirty="0">
                <a:effectLst/>
                <a:latin typeface="Arial" panose="020B0604020202020204" pitchFamily="34" charset="0"/>
              </a:rPr>
              <a:t>However, after some experimentation, we found that the natural convection was not enough to induce the desired cooling effect in the shading region; therefore, an array of 12 fans was installed at the top of this region to help with the cooling process by convection.</a:t>
            </a:r>
            <a:endParaRPr lang="en-US" dirty="0"/>
          </a:p>
          <a:p>
            <a:endParaRPr lang="en-US" dirty="0"/>
          </a:p>
        </p:txBody>
      </p:sp>
    </p:spTree>
    <p:extLst>
      <p:ext uri="{BB962C8B-B14F-4D97-AF65-F5344CB8AC3E}">
        <p14:creationId xmlns:p14="http://schemas.microsoft.com/office/powerpoint/2010/main" val="3637310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Conventional is indirect, our system will rely on direct to address problems relating to energy consumption</a:t>
            </a:r>
          </a:p>
        </p:txBody>
      </p:sp>
    </p:spTree>
    <p:extLst>
      <p:ext uri="{BB962C8B-B14F-4D97-AF65-F5344CB8AC3E}">
        <p14:creationId xmlns:p14="http://schemas.microsoft.com/office/powerpoint/2010/main" val="962696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sizes of the gears chosen previously (D=8.5 cm) wouldn’t allow us to get the desired rotational speed with the available motor which has a rotational speed of 10 rpm. This is greater than the desired speed that should fall within the range of 0.27 to 0.35, so we had to come up with new solutions. In order to decrease the final rotational speed, a gear train had to be implemented.</a:t>
            </a:r>
            <a:endParaRPr lang="en-US" dirty="0"/>
          </a:p>
        </p:txBody>
      </p:sp>
    </p:spTree>
    <p:extLst>
      <p:ext uri="{BB962C8B-B14F-4D97-AF65-F5344CB8AC3E}">
        <p14:creationId xmlns:p14="http://schemas.microsoft.com/office/powerpoint/2010/main" val="3187274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a:t>
            </a:r>
            <a:r>
              <a:rPr lang="en-US" b="0" i="0" dirty="0">
                <a:effectLst/>
                <a:latin typeface="Arial" panose="020B0604020202020204" pitchFamily="34" charset="0"/>
              </a:rPr>
              <a:t>pre-assembled gearbox was mounted on the shaft’s axe to reduce the rotational speed from 10 rpm to 0.27 rpm by using a 10:60 gear ratio.</a:t>
            </a:r>
            <a:endParaRPr lang="en-US" dirty="0"/>
          </a:p>
        </p:txBody>
      </p:sp>
    </p:spTree>
    <p:extLst>
      <p:ext uri="{BB962C8B-B14F-4D97-AF65-F5344CB8AC3E}">
        <p14:creationId xmlns:p14="http://schemas.microsoft.com/office/powerpoint/2010/main" val="4271072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To ensure a steady and continuous flow of humidity inside the chamber, the humidifier was placed at the inlet of the chamber.</a:t>
            </a:r>
          </a:p>
          <a:p>
            <a:pPr algn="l"/>
            <a:r>
              <a:rPr lang="en-US" b="0" i="0" dirty="0">
                <a:effectLst/>
                <a:latin typeface="Arial" panose="020B0604020202020204" pitchFamily="34" charset="0"/>
              </a:rPr>
              <a:t>This eliminates the risk of the humidifier turning off once the desired humidity level is reached which might lead to </a:t>
            </a:r>
            <a:r>
              <a:rPr lang="en-US" b="0" i="0" dirty="0">
                <a:solidFill>
                  <a:srgbClr val="5D6879"/>
                </a:solidFill>
                <a:effectLst/>
                <a:latin typeface="Arial" panose="020B0604020202020204" pitchFamily="34" charset="0"/>
              </a:rPr>
              <a:t>uneven humidity levels, as it may take longer for the moisture to be diffused throughout the entire</a:t>
            </a:r>
            <a:r>
              <a:rPr lang="en-US" b="0" i="0" dirty="0">
                <a:solidFill>
                  <a:srgbClr val="5D6879"/>
                </a:solidFill>
                <a:effectLst/>
                <a:latin typeface="Lato" panose="020F0502020204030203" pitchFamily="34" charset="0"/>
              </a:rPr>
              <a:t> chamber.</a:t>
            </a:r>
            <a:br>
              <a:rPr lang="en-US" b="0" i="0" dirty="0">
                <a:solidFill>
                  <a:srgbClr val="5D6879"/>
                </a:solidFill>
                <a:effectLst/>
                <a:latin typeface="Lato" panose="020F0502020204030203" pitchFamily="34" charset="0"/>
              </a:rPr>
            </a:br>
            <a:endParaRPr lang="en-US" dirty="0"/>
          </a:p>
        </p:txBody>
      </p:sp>
    </p:spTree>
    <p:extLst>
      <p:ext uri="{BB962C8B-B14F-4D97-AF65-F5344CB8AC3E}">
        <p14:creationId xmlns:p14="http://schemas.microsoft.com/office/powerpoint/2010/main" val="11678600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A large fan is used to facilitate the diffusion of moisture into the chamber, which ensures that the humidity levels are evenly distributed. </a:t>
            </a:r>
          </a:p>
        </p:txBody>
      </p:sp>
    </p:spTree>
    <p:extLst>
      <p:ext uri="{BB962C8B-B14F-4D97-AF65-F5344CB8AC3E}">
        <p14:creationId xmlns:p14="http://schemas.microsoft.com/office/powerpoint/2010/main" val="25657345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After all of these iterations were implemented, we ended up having this system built as our final setup.</a:t>
            </a:r>
          </a:p>
        </p:txBody>
      </p:sp>
    </p:spTree>
    <p:extLst>
      <p:ext uri="{BB962C8B-B14F-4D97-AF65-F5344CB8AC3E}">
        <p14:creationId xmlns:p14="http://schemas.microsoft.com/office/powerpoint/2010/main" val="10067731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400" dirty="0">
                <a:effectLst/>
                <a:latin typeface="Calibri" panose="020F0502020204030204" pitchFamily="34" charset="0"/>
                <a:ea typeface="Calibri" panose="020F0502020204030204" pitchFamily="34" charset="0"/>
                <a:cs typeface="Arial" panose="020B0604020202020204" pitchFamily="34" charset="0"/>
              </a:rPr>
              <a:t>The experimental protocol is divided into two sections: the coating of the desiccant and the experiment. To prepare the silica coating solution HEC (hydroxyethyl cellulose) was dissolved in water followed by the addition of the silica powder according to the following ratio: 3g HEC / 97g silica / 300ml H2O.</a:t>
            </a:r>
          </a:p>
        </p:txBody>
      </p:sp>
    </p:spTree>
    <p:extLst>
      <p:ext uri="{BB962C8B-B14F-4D97-AF65-F5344CB8AC3E}">
        <p14:creationId xmlns:p14="http://schemas.microsoft.com/office/powerpoint/2010/main" val="715557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sz="2400" dirty="0">
                <a:effectLst/>
                <a:latin typeface="Calibri" panose="020F0502020204030204" pitchFamily="34" charset="0"/>
                <a:ea typeface="Calibri" panose="020F0502020204030204" pitchFamily="34" charset="0"/>
                <a:cs typeface="Arial" panose="020B0604020202020204" pitchFamily="34" charset="0"/>
              </a:rPr>
              <a:t>To be able to coat the plates, a mold structure was prepared that had a thickness of 2 mm with an error margin. T</a:t>
            </a:r>
            <a:r>
              <a:rPr lang="en-US" sz="2000" b="0" i="0" dirty="0">
                <a:effectLst/>
                <a:latin typeface="Arial" panose="020B0604020202020204" pitchFamily="34" charset="0"/>
              </a:rPr>
              <a:t>he coating was done inside a laboratory fume hood shown in Figure - which prevents the release of hazardous substances into the laboratory. </a:t>
            </a:r>
            <a:r>
              <a:rPr lang="en-US" sz="2400" dirty="0">
                <a:effectLst/>
                <a:latin typeface="Calibri" panose="020F0502020204030204" pitchFamily="34" charset="0"/>
                <a:ea typeface="Calibri" panose="020F0502020204030204" pitchFamily="34" charset="0"/>
                <a:cs typeface="Arial" panose="020B0604020202020204" pitchFamily="34" charset="0"/>
              </a:rPr>
              <a:t>The procedure went as follows: </a:t>
            </a:r>
            <a:r>
              <a:rPr lang="en-US" sz="2000" b="0" i="0" dirty="0">
                <a:effectLst/>
                <a:latin typeface="Arial" panose="020B0604020202020204" pitchFamily="34" charset="0"/>
              </a:rPr>
              <a:t>Etching was first done vertically along the whole length of the plate, horizontally and then finally in circular hand movements, the plates were then coated by using syringes. </a:t>
            </a:r>
            <a:r>
              <a:rPr lang="en-US" sz="2000" b="0" i="0" dirty="0">
                <a:solidFill>
                  <a:srgbClr val="5D6879"/>
                </a:solidFill>
                <a:effectLst/>
                <a:latin typeface="Arial" panose="020B0604020202020204" pitchFamily="34" charset="0"/>
              </a:rPr>
              <a:t>After around 20-30 minutes, the mixture would have dried out and the plates were removed from the mold to make room for another batch.</a:t>
            </a:r>
            <a:endParaRPr lang="en-US" sz="2000" b="0" i="0" dirty="0">
              <a:solidFill>
                <a:srgbClr val="5D6879"/>
              </a:solidFill>
              <a:effectLst/>
              <a:latin typeface="Lato" panose="020B0604020202020204" pitchFamily="34" charset="0"/>
            </a:endParaRPr>
          </a:p>
          <a:p>
            <a:r>
              <a:rPr lang="en-US" sz="2000" b="0" i="0" dirty="0">
                <a:solidFill>
                  <a:srgbClr val="5D6879"/>
                </a:solidFill>
                <a:effectLst/>
                <a:latin typeface="Lato" panose="020B0604020202020204" pitchFamily="34" charset="0"/>
              </a:rPr>
              <a:t/>
            </a:r>
            <a:br>
              <a:rPr lang="en-US" sz="2000" b="0" i="0" dirty="0">
                <a:solidFill>
                  <a:srgbClr val="5D6879"/>
                </a:solidFill>
                <a:effectLst/>
                <a:latin typeface="Lato" panose="020B0604020202020204" pitchFamily="34" charset="0"/>
              </a:rPr>
            </a:b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8846834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600" b="0" i="0" dirty="0">
                <a:effectLst/>
                <a:latin typeface="Arial" panose="020B0604020202020204" pitchFamily="34" charset="0"/>
              </a:rPr>
              <a:t>As for the experiment was conducted several times by changing the solar intensity and the shading applied To simulate different variable conditions that might arise in a real life setting,. By fixing the percentage of shading imposed on the system, the intensity was varied between two values: 450 and 700 W. After running the experiment at each intensity, the level of shading was increased, starting with 40 % then 50 % and finally 60 % shading</a:t>
            </a:r>
            <a:r>
              <a:rPr lang="en-US" sz="2000" b="0" i="0" dirty="0">
                <a:solidFill>
                  <a:srgbClr val="5D6879"/>
                </a:solidFill>
                <a:effectLst/>
                <a:latin typeface="Lato" panose="020B0604020202020204" pitchFamily="34" charset="0"/>
              </a:rPr>
              <a:t/>
            </a:r>
            <a:br>
              <a:rPr lang="en-US" sz="2000" b="0" i="0" dirty="0">
                <a:solidFill>
                  <a:srgbClr val="5D6879"/>
                </a:solidFill>
                <a:effectLst/>
                <a:latin typeface="Lato" panose="020B0604020202020204" pitchFamily="34" charset="0"/>
              </a:rPr>
            </a:b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0307640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0287639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047991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109696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9617599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2677157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445556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32439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373615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296547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(seen in figure)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3357416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dirty="0">
                <a:effectLst/>
                <a:latin typeface="Calibri" panose="020F0502020204030204" pitchFamily="34" charset="0"/>
                <a:ea typeface="Calibri" panose="020F0502020204030204" pitchFamily="34" charset="0"/>
                <a:cs typeface="Arial" panose="020B0604020202020204" pitchFamily="34" charset="0"/>
              </a:rPr>
              <a:t>To start the experiment, </a:t>
            </a:r>
            <a:r>
              <a:rPr lang="en-US" sz="2000" b="0" i="0" dirty="0">
                <a:effectLst/>
                <a:latin typeface="Arial" panose="020B0604020202020204" pitchFamily="34" charset="0"/>
              </a:rPr>
              <a:t>the belt, the solar lamps, the DAQ system, the fan and the humidifier were turned on. The lamps were then adjusted to emit the desired intensity (which can be monitored through the sensor shown in figure -), the speed of the fan to run at the desired speed (through a control notch) and the humidifier to provide the necessary humidity level. During this stage of the experiment an aluminum sheet was put as a barrier between the belt and the inner section of the room to ensure steady state of the belt and the room before allowing the dehumidification to take place. </a:t>
            </a:r>
          </a:p>
          <a:p>
            <a:endParaRPr lang="en-US" sz="2000" b="0" i="0" dirty="0">
              <a:effectLst/>
              <a:latin typeface="Arial" panose="020B0604020202020204" pitchFamily="34" charset="0"/>
            </a:endParaRPr>
          </a:p>
          <a:p>
            <a:r>
              <a:rPr lang="en-US" sz="2000" b="0" i="0" dirty="0">
                <a:effectLst/>
                <a:latin typeface="Arial" panose="020B0604020202020204" pitchFamily="34" charset="0"/>
              </a:rPr>
              <a:t>To determine whether the belt reached steady state, using an infrared thermometer the temperature of the desiccant was measured at the three locations </a:t>
            </a:r>
            <a:r>
              <a:rPr lang="en-US" sz="1600" b="0" i="0" dirty="0">
                <a:effectLst/>
                <a:latin typeface="Arial" panose="020B0604020202020204" pitchFamily="34" charset="0"/>
              </a:rPr>
              <a:t>(as soon as it is exposed to the intensity, before the shading in the middle where it achieves the highest temperature , and before it goes through the cooling stage)</a:t>
            </a:r>
            <a:r>
              <a:rPr lang="en-US" sz="2000" b="0" i="0" dirty="0">
                <a:effectLst/>
                <a:latin typeface="Arial" panose="020B0604020202020204" pitchFamily="34" charset="0"/>
              </a:rPr>
              <a:t>. These temperatures were monitored every five minutes until they stopped alternating between two consecutive iterations. In parallel, the relative humidity of the room was also monitored every five minutes until it stabilizes at a certain level. Measurements were taken while monitoring for future data analysis.</a:t>
            </a:r>
          </a:p>
          <a:p>
            <a:endParaRPr lang="en-US" sz="2000" b="0" i="0" dirty="0">
              <a:effectLst/>
              <a:latin typeface="Arial" panose="020B0604020202020204" pitchFamily="34" charset="0"/>
            </a:endParaRPr>
          </a:p>
          <a:p>
            <a:r>
              <a:rPr lang="en-US" sz="2000" b="0" i="0" dirty="0">
                <a:effectLst/>
                <a:latin typeface="Arial" panose="020B0604020202020204" pitchFamily="34" charset="0"/>
              </a:rPr>
              <a:t>After steady state was reached, the aluminum sheet was removed carefully by slightly opening the door of the chamber and sliding it from the top.</a:t>
            </a:r>
          </a:p>
          <a:p>
            <a:endParaRPr lang="en-US" sz="2000" b="0" i="0" dirty="0">
              <a:effectLst/>
              <a:latin typeface="Arial" panose="020B0604020202020204" pitchFamily="34" charset="0"/>
              <a:ea typeface="Calibri" panose="020F0502020204030204" pitchFamily="34" charset="0"/>
              <a:cs typeface="Arial" panose="020B0604020202020204" pitchFamily="34" charset="0"/>
            </a:endParaRPr>
          </a:p>
          <a:p>
            <a:r>
              <a:rPr lang="en-US" sz="2000" b="0" i="0" dirty="0">
                <a:effectLst/>
                <a:latin typeface="Arial" panose="020B0604020202020204" pitchFamily="34" charset="0"/>
                <a:ea typeface="Calibri" panose="020F0502020204030204" pitchFamily="34" charset="0"/>
                <a:cs typeface="Arial" panose="020B0604020202020204" pitchFamily="34" charset="0"/>
              </a:rPr>
              <a:t>Then, as the dehumidification process was taking place, the rel</a:t>
            </a:r>
            <a:r>
              <a:rPr lang="en-US" sz="2000" b="0" i="0" dirty="0">
                <a:effectLst/>
                <a:latin typeface="Arial" panose="020B0604020202020204" pitchFamily="34" charset="0"/>
              </a:rPr>
              <a:t>ative humidity and dry bulb temperature were monitored through the DAQ  every five minutes till</a:t>
            </a:r>
            <a:r>
              <a:rPr lang="en-US" sz="2000" dirty="0"/>
              <a:t/>
            </a:r>
            <a:br>
              <a:rPr lang="en-US" sz="2000" dirty="0"/>
            </a:br>
            <a:r>
              <a:rPr lang="en-US" sz="2000" b="0" i="0" dirty="0">
                <a:effectLst/>
                <a:latin typeface="Arial" panose="020B0604020202020204" pitchFamily="34" charset="0"/>
              </a:rPr>
              <a:t>it reaches a steady state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77110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400" b="0" i="0" dirty="0" smtClean="0">
                <a:effectLst/>
                <a:latin typeface="Arial" panose="020B0604020202020204" pitchFamily="34" charset="0"/>
                <a:ea typeface="Calibri" panose="020F0502020204030204" pitchFamily="34" charset="0"/>
                <a:cs typeface="Arial" panose="020B0604020202020204" pitchFamily="34" charset="0"/>
              </a:rPr>
              <a:t>The experiment</a:t>
            </a:r>
            <a:r>
              <a:rPr lang="en-US" sz="2400" b="0" i="0" baseline="0" dirty="0" smtClean="0">
                <a:effectLst/>
                <a:latin typeface="Arial" panose="020B0604020202020204" pitchFamily="34" charset="0"/>
                <a:ea typeface="Calibri" panose="020F0502020204030204" pitchFamily="34" charset="0"/>
                <a:cs typeface="Arial" panose="020B0604020202020204" pitchFamily="34" charset="0"/>
              </a:rPr>
              <a:t>al data obtained using the sensors included the dry bulb temperature and the relative humidity inside the chamber. Since we are interesting in the humidity ratio/ Specific humidity inside the chamber we used the following 6</a:t>
            </a:r>
            <a:r>
              <a:rPr lang="en-US" sz="2400" b="0" i="0" baseline="30000" dirty="0" smtClean="0">
                <a:effectLst/>
                <a:latin typeface="Arial" panose="020B0604020202020204" pitchFamily="34" charset="0"/>
                <a:ea typeface="Calibri" panose="020F0502020204030204" pitchFamily="34" charset="0"/>
                <a:cs typeface="Arial" panose="020B0604020202020204" pitchFamily="34" charset="0"/>
              </a:rPr>
              <a:t>th</a:t>
            </a:r>
            <a:r>
              <a:rPr lang="en-US" sz="2400" b="0" i="0" baseline="0" dirty="0" smtClean="0">
                <a:effectLst/>
                <a:latin typeface="Arial" panose="020B0604020202020204" pitchFamily="34" charset="0"/>
                <a:ea typeface="Calibri" panose="020F0502020204030204" pitchFamily="34" charset="0"/>
                <a:cs typeface="Arial" panose="020B0604020202020204" pitchFamily="34" charset="0"/>
              </a:rPr>
              <a:t> order polynomial approximation to calculation the saturation pressure and consequently the humidity ratio.</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5924730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400" b="0" i="0" dirty="0">
                <a:effectLst/>
                <a:latin typeface="Arial" panose="020B0604020202020204" pitchFamily="34" charset="0"/>
                <a:ea typeface="Calibri" panose="020F0502020204030204" pitchFamily="34" charset="0"/>
                <a:cs typeface="Arial" panose="020B0604020202020204" pitchFamily="34" charset="0"/>
              </a:rPr>
              <a:t>We plotted the humidity ratio as function of time. In the plots, we can distinguish two sections: the humidification due to the increase in humidity because of the humidifier at the inlet. After reaching steady state and the removal of the aluminum sheet, there is a drop in the humidity due to the dehumidification by the desiccant. However in the first graph, we notice there is a sudden drop in the humidity ratio, and it is for experimental reasons : we wanted to reach steady state faster, so we shut the humidifier for a short period. </a:t>
            </a:r>
            <a:endParaRPr lang="en-US" sz="2400" b="0" i="0" dirty="0" smtClean="0">
              <a:effectLst/>
              <a:latin typeface="Arial" panose="020B0604020202020204" pitchFamily="34" charset="0"/>
              <a:ea typeface="Calibri" panose="020F0502020204030204" pitchFamily="34" charset="0"/>
              <a:cs typeface="Arial" panose="020B0604020202020204" pitchFamily="34" charset="0"/>
            </a:endParaRPr>
          </a:p>
          <a:p>
            <a:pPr marL="0" marR="0" lvl="0" indent="0" defTabSz="457200" eaLnBrk="1" fontAlgn="auto" latinLnBrk="0" hangingPunct="1">
              <a:lnSpc>
                <a:spcPct val="117999"/>
              </a:lnSpc>
              <a:spcBef>
                <a:spcPts val="0"/>
              </a:spcBef>
              <a:spcAft>
                <a:spcPts val="0"/>
              </a:spcAft>
              <a:buClrTx/>
              <a:buSzTx/>
              <a:buFontTx/>
              <a:buNone/>
              <a:tabLst/>
              <a:defRPr/>
            </a:pPr>
            <a:endParaRPr lang="en-US" sz="2400" b="0" i="0" dirty="0" smtClean="0">
              <a:effectLst/>
              <a:latin typeface="Arial" panose="020B0604020202020204" pitchFamily="34" charset="0"/>
              <a:ea typeface="Calibri" panose="020F0502020204030204" pitchFamily="34" charset="0"/>
              <a:cs typeface="Arial" panose="020B0604020202020204" pitchFamily="34" charset="0"/>
            </a:endParaRPr>
          </a:p>
          <a:p>
            <a:pPr marL="0" marR="0" lvl="0" indent="0" defTabSz="457200" eaLnBrk="1" fontAlgn="auto" latinLnBrk="0" hangingPunct="1">
              <a:lnSpc>
                <a:spcPct val="117999"/>
              </a:lnSpc>
              <a:spcBef>
                <a:spcPts val="0"/>
              </a:spcBef>
              <a:spcAft>
                <a:spcPts val="0"/>
              </a:spcAft>
              <a:buClrTx/>
              <a:buSzTx/>
              <a:buFontTx/>
              <a:buNone/>
              <a:tabLst/>
              <a:defRPr/>
            </a:pPr>
            <a:r>
              <a:rPr lang="en-US" sz="2400" b="0" i="0" dirty="0" smtClean="0">
                <a:effectLst/>
                <a:latin typeface="Arial" panose="020B0604020202020204" pitchFamily="34" charset="0"/>
                <a:ea typeface="Calibri" panose="020F0502020204030204" pitchFamily="34" charset="0"/>
                <a:cs typeface="Arial" panose="020B0604020202020204" pitchFamily="34" charset="0"/>
              </a:rPr>
              <a:t>We plotted</a:t>
            </a:r>
            <a:r>
              <a:rPr lang="en-US" sz="2400" b="0" i="0" baseline="0" dirty="0" smtClean="0">
                <a:effectLst/>
                <a:latin typeface="Arial" panose="020B0604020202020204" pitchFamily="34" charset="0"/>
                <a:ea typeface="Calibri" panose="020F0502020204030204" pitchFamily="34" charset="0"/>
                <a:cs typeface="Arial" panose="020B0604020202020204" pitchFamily="34" charset="0"/>
              </a:rPr>
              <a:t> the humidity ratio as a function of time as shown here. We can distinguish 2 sections the humidification and the dehumidification sections. The sudden drop in humidity is due to the turning off of the humidifier in order to accelerate reaching steady state.</a:t>
            </a:r>
          </a:p>
          <a:p>
            <a:pPr marL="0" marR="0" lvl="0" indent="0" defTabSz="457200" eaLnBrk="1" fontAlgn="auto" latinLnBrk="0" hangingPunct="1">
              <a:lnSpc>
                <a:spcPct val="117999"/>
              </a:lnSpc>
              <a:spcBef>
                <a:spcPts val="0"/>
              </a:spcBef>
              <a:spcAft>
                <a:spcPts val="0"/>
              </a:spcAft>
              <a:buClrTx/>
              <a:buSzTx/>
              <a:buFontTx/>
              <a:buNone/>
              <a:tabLst/>
              <a:defRPr/>
            </a:pP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18181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4277216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400" b="0" i="0" dirty="0">
                <a:effectLst/>
                <a:latin typeface="Arial" panose="020B0604020202020204" pitchFamily="34" charset="0"/>
                <a:ea typeface="Calibri" panose="020F0502020204030204" pitchFamily="34" charset="0"/>
                <a:cs typeface="Arial" panose="020B0604020202020204" pitchFamily="34" charset="0"/>
              </a:rPr>
              <a:t>The humidity ratio values of the 6 runs </a:t>
            </a:r>
            <a:r>
              <a:rPr lang="en-US" sz="2400" b="0" i="0" dirty="0" smtClean="0">
                <a:effectLst/>
                <a:latin typeface="Arial" panose="020B0604020202020204" pitchFamily="34" charset="0"/>
                <a:ea typeface="Calibri" panose="020F0502020204030204" pitchFamily="34" charset="0"/>
                <a:cs typeface="Arial" panose="020B0604020202020204" pitchFamily="34" charset="0"/>
              </a:rPr>
              <a:t>are tabulated here. </a:t>
            </a:r>
            <a:r>
              <a:rPr lang="en-US" sz="2400" b="0" i="0" dirty="0">
                <a:effectLst/>
                <a:latin typeface="Arial" panose="020B0604020202020204" pitchFamily="34" charset="0"/>
                <a:ea typeface="Calibri" panose="020F0502020204030204" pitchFamily="34" charset="0"/>
                <a:cs typeface="Arial" panose="020B0604020202020204" pitchFamily="34" charset="0"/>
              </a:rPr>
              <a:t>Since the steady state data </a:t>
            </a:r>
            <a:r>
              <a:rPr lang="en-US" sz="2400" b="0" i="0" dirty="0" smtClean="0">
                <a:effectLst/>
                <a:latin typeface="Arial" panose="020B0604020202020204" pitchFamily="34" charset="0"/>
                <a:ea typeface="Calibri" panose="020F0502020204030204" pitchFamily="34" charset="0"/>
                <a:cs typeface="Arial" panose="020B0604020202020204" pitchFamily="34" charset="0"/>
              </a:rPr>
              <a:t>varies in </a:t>
            </a:r>
            <a:r>
              <a:rPr lang="en-US" sz="2400" b="0" i="0" dirty="0">
                <a:effectLst/>
                <a:latin typeface="Arial" panose="020B0604020202020204" pitchFamily="34" charset="0"/>
                <a:ea typeface="Calibri" panose="020F0502020204030204" pitchFamily="34" charset="0"/>
                <a:cs typeface="Arial" panose="020B0604020202020204" pitchFamily="34" charset="0"/>
              </a:rPr>
              <a:t>each experiment, we considered the start of the dehumidification, the value of humidity ratio at the instant of removing the aluminum sheet. The final value however, is the steady state humidity ratio at the end of the experiment. We notice that the highest drop of humidity ratio is in the condition of 60% shading and 450W solar intensity.  </a:t>
            </a:r>
            <a:r>
              <a:rPr lang="en-US" sz="2400" b="0" i="0" dirty="0" smtClean="0">
                <a:effectLst/>
                <a:latin typeface="Calibri" panose="020F0502020204030204" pitchFamily="34" charset="0"/>
                <a:ea typeface="Calibri" panose="020F0502020204030204" pitchFamily="34" charset="0"/>
                <a:cs typeface="Arial" panose="020B0604020202020204" pitchFamily="34" charset="0"/>
              </a:rPr>
              <a:t>This</a:t>
            </a:r>
            <a:r>
              <a:rPr lang="en-US" sz="2400" b="0" i="0" baseline="0" dirty="0" smtClean="0">
                <a:effectLst/>
                <a:latin typeface="Calibri" panose="020F0502020204030204" pitchFamily="34" charset="0"/>
                <a:ea typeface="Calibri" panose="020F0502020204030204" pitchFamily="34" charset="0"/>
                <a:cs typeface="Arial" panose="020B0604020202020204" pitchFamily="34" charset="0"/>
              </a:rPr>
              <a:t> can be attributed to the lower temperature of the desiccant in the adsorption section of the belt, resulting in more adsorption.</a:t>
            </a:r>
            <a:endParaRPr lang="en-US" sz="2400" b="0" i="0" dirty="0" smtClean="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396539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400" dirty="0" smtClean="0">
                <a:effectLst/>
                <a:latin typeface="Calibri" panose="020F0502020204030204" pitchFamily="34" charset="0"/>
                <a:ea typeface="Calibri" panose="020F0502020204030204" pitchFamily="34" charset="0"/>
                <a:cs typeface="Arial" panose="020B0604020202020204" pitchFamily="34" charset="0"/>
              </a:rPr>
              <a:t>This</a:t>
            </a:r>
            <a:r>
              <a:rPr lang="en-US" sz="2400" baseline="0" dirty="0" smtClean="0">
                <a:effectLst/>
                <a:latin typeface="Calibri" panose="020F0502020204030204" pitchFamily="34" charset="0"/>
                <a:ea typeface="Calibri" panose="020F0502020204030204" pitchFamily="34" charset="0"/>
                <a:cs typeface="Arial" panose="020B0604020202020204" pitchFamily="34" charset="0"/>
              </a:rPr>
              <a:t> system’s advantages are its energy efficiency, since it removes humidity using less energy than indirect dehumidification methods needing only electricity for the motor and the fans.</a:t>
            </a:r>
          </a:p>
          <a:p>
            <a:pPr marL="0" marR="0" lvl="0" indent="0" defTabSz="457200" eaLnBrk="1" fontAlgn="auto" latinLnBrk="0" hangingPunct="1">
              <a:lnSpc>
                <a:spcPct val="117999"/>
              </a:lnSpc>
              <a:spcBef>
                <a:spcPts val="0"/>
              </a:spcBef>
              <a:spcAft>
                <a:spcPts val="0"/>
              </a:spcAft>
              <a:buClrTx/>
              <a:buSzTx/>
              <a:buFontTx/>
              <a:buNone/>
              <a:tabLst/>
              <a:defRPr/>
            </a:pPr>
            <a:endParaRPr lang="en-US" sz="2400" baseline="0" dirty="0" smtClean="0">
              <a:effectLst/>
              <a:latin typeface="Calibri" panose="020F0502020204030204" pitchFamily="34" charset="0"/>
              <a:ea typeface="Calibri" panose="020F0502020204030204" pitchFamily="34" charset="0"/>
              <a:cs typeface="Arial" panose="020B0604020202020204" pitchFamily="34" charset="0"/>
            </a:endParaRPr>
          </a:p>
          <a:p>
            <a:pPr marL="0" marR="0" lvl="0" indent="0" defTabSz="457200" eaLnBrk="1" fontAlgn="auto" latinLnBrk="0" hangingPunct="1">
              <a:lnSpc>
                <a:spcPct val="117999"/>
              </a:lnSpc>
              <a:spcBef>
                <a:spcPts val="0"/>
              </a:spcBef>
              <a:spcAft>
                <a:spcPts val="0"/>
              </a:spcAft>
              <a:buClrTx/>
              <a:buSzTx/>
              <a:buFontTx/>
              <a:buNone/>
              <a:tabLst/>
              <a:defRPr/>
            </a:pPr>
            <a:r>
              <a:rPr lang="en-US" sz="2400" baseline="0" dirty="0" smtClean="0">
                <a:effectLst/>
                <a:latin typeface="Calibri" panose="020F0502020204030204" pitchFamily="34" charset="0"/>
                <a:ea typeface="Calibri" panose="020F0502020204030204" pitchFamily="34" charset="0"/>
                <a:cs typeface="Arial" panose="020B0604020202020204" pitchFamily="34" charset="0"/>
              </a:rPr>
              <a:t>And the space for the system to be installed can be in a buildings façade.</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044218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1878683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921764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951668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2083707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objective of our final project is to construct a dehumidification system and a controlled chamber to test it and validate a numerical model.</a:t>
            </a:r>
          </a:p>
          <a:p>
            <a:endParaRPr lang="en-US" dirty="0"/>
          </a:p>
          <a:p>
            <a:r>
              <a:rPr lang="en-US" dirty="0"/>
              <a:t>The chamber will be a wooden room insulated and secured so that no moisture is lost through the wood. </a:t>
            </a:r>
          </a:p>
          <a:p>
            <a:endParaRPr lang="en-US" dirty="0"/>
          </a:p>
          <a:p>
            <a:r>
              <a:rPr lang="en-US" dirty="0"/>
              <a:t>The dehumidification system will be constructed using a vertical conveyer belt with silica gel coated aluminum sheets.</a:t>
            </a:r>
          </a:p>
          <a:p>
            <a:endParaRPr lang="en-US" dirty="0"/>
          </a:p>
          <a:p>
            <a:r>
              <a:rPr lang="en-US" dirty="0"/>
              <a:t>Solar lamps will also be used in order to allow for the regeneration of the desiccant.</a:t>
            </a:r>
          </a:p>
          <a:p>
            <a:endParaRPr lang="en-US" dirty="0"/>
          </a:p>
          <a:p>
            <a:r>
              <a:rPr lang="en-US" dirty="0"/>
              <a:t>Consequently, we will undergo an experiment in our controlled environment where we measure multiple parameters such as humidity temperature and flow rate in order to compare them with the numerical model.</a:t>
            </a:r>
          </a:p>
        </p:txBody>
      </p:sp>
    </p:spTree>
    <p:extLst>
      <p:ext uri="{BB962C8B-B14F-4D97-AF65-F5344CB8AC3E}">
        <p14:creationId xmlns:p14="http://schemas.microsoft.com/office/powerpoint/2010/main" val="3521485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Close-up of a hot-air balloon viewed from below"/>
          <p:cNvSpPr>
            <a:spLocks noGrp="1"/>
          </p:cNvSpPr>
          <p:nvPr>
            <p:ph type="pic" idx="21"/>
          </p:nvPr>
        </p:nvSpPr>
        <p:spPr>
          <a:xfrm>
            <a:off x="9226574" y="1270000"/>
            <a:ext cx="16840152" cy="11184435"/>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Hot-air balloons viewed from below against a blue sky"/>
          <p:cNvSpPr>
            <a:spLocks noGrp="1"/>
          </p:cNvSpPr>
          <p:nvPr>
            <p:ph type="pic" sz="quarter" idx="21"/>
          </p:nvPr>
        </p:nvSpPr>
        <p:spPr>
          <a:xfrm>
            <a:off x="15436504" y="1270000"/>
            <a:ext cx="8167167" cy="5422900"/>
          </a:xfrm>
          <a:prstGeom prst="rect">
            <a:avLst/>
          </a:prstGeom>
        </p:spPr>
        <p:txBody>
          <a:bodyPr lIns="91439" tIns="45719" rIns="91439" bIns="45719">
            <a:noAutofit/>
          </a:bodyPr>
          <a:lstStyle/>
          <a:p>
            <a:endParaRPr/>
          </a:p>
        </p:txBody>
      </p:sp>
      <p:sp>
        <p:nvSpPr>
          <p:cNvPr id="125" name="Close-up of the top of a hot-air balloon viewed from above"/>
          <p:cNvSpPr>
            <a:spLocks noGrp="1"/>
          </p:cNvSpPr>
          <p:nvPr>
            <p:ph type="pic" sz="quarter" idx="22"/>
          </p:nvPr>
        </p:nvSpPr>
        <p:spPr>
          <a:xfrm>
            <a:off x="15461772" y="7085972"/>
            <a:ext cx="8148414" cy="5432276"/>
          </a:xfrm>
          <a:prstGeom prst="rect">
            <a:avLst/>
          </a:prstGeom>
        </p:spPr>
        <p:txBody>
          <a:bodyPr lIns="91439" tIns="45719" rIns="91439" bIns="45719">
            <a:noAutofit/>
          </a:bodyPr>
          <a:lstStyle/>
          <a:p>
            <a:endParaRPr/>
          </a:p>
        </p:txBody>
      </p:sp>
      <p:sp>
        <p:nvSpPr>
          <p:cNvPr id="126" name="Hot-air balloons viewed from below against a blue sky"/>
          <p:cNvSpPr>
            <a:spLocks noGrp="1"/>
          </p:cNvSpPr>
          <p:nvPr>
            <p:ph type="pic" idx="23"/>
          </p:nvPr>
        </p:nvSpPr>
        <p:spPr>
          <a:xfrm>
            <a:off x="-124635" y="1270000"/>
            <a:ext cx="16859219" cy="11239479"/>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Hot-air balloons viewed from below against a blue sky"/>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Title">
    <p:bg>
      <p:bgPr>
        <a:solidFill>
          <a:srgbClr val="840132"/>
        </a:solid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sz="3600" b="1">
                <a:solidFill>
                  <a:srgbClr val="FFFFFF"/>
                </a:solidFill>
              </a:defRPr>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FFFFFF"/>
                </a:solidFill>
              </a:defRPr>
            </a:lvl1pPr>
          </a:lstStyle>
          <a:p>
            <a:r>
              <a:t>Presentation Title</a:t>
            </a:r>
          </a:p>
        </p:txBody>
      </p:sp>
      <p:sp>
        <p:nvSpPr>
          <p:cNvPr id="13" name="Body Level One…"/>
          <p:cNvSpPr txBox="1">
            <a:spLocks noGrp="1"/>
          </p:cNvSpPr>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sz="5500" b="1">
                <a:solidFill>
                  <a:schemeClr val="accent1"/>
                </a:solidFill>
              </a:defRPr>
            </a:lvl1pPr>
            <a:lvl2pPr marL="0" indent="457200" defTabSz="825500">
              <a:lnSpc>
                <a:spcPct val="100000"/>
              </a:lnSpc>
              <a:spcBef>
                <a:spcPts val="0"/>
              </a:spcBef>
              <a:buSzTx/>
              <a:buNone/>
              <a:defRPr sz="5500" b="1">
                <a:solidFill>
                  <a:schemeClr val="accent1"/>
                </a:solidFill>
              </a:defRPr>
            </a:lvl2pPr>
            <a:lvl3pPr marL="0" indent="914400" defTabSz="825500">
              <a:lnSpc>
                <a:spcPct val="100000"/>
              </a:lnSpc>
              <a:spcBef>
                <a:spcPts val="0"/>
              </a:spcBef>
              <a:buSzTx/>
              <a:buNone/>
              <a:defRPr sz="5500" b="1">
                <a:solidFill>
                  <a:schemeClr val="accent1"/>
                </a:solidFill>
              </a:defRPr>
            </a:lvl3pPr>
            <a:lvl4pPr marL="0" indent="1371600" defTabSz="825500">
              <a:lnSpc>
                <a:spcPct val="100000"/>
              </a:lnSpc>
              <a:spcBef>
                <a:spcPts val="0"/>
              </a:spcBef>
              <a:buSzTx/>
              <a:buNone/>
              <a:defRPr sz="5500" b="1">
                <a:solidFill>
                  <a:schemeClr val="accent1"/>
                </a:solidFill>
              </a:defRPr>
            </a:lvl4pPr>
            <a:lvl5pPr marL="0" indent="1828800" defTabSz="825500">
              <a:lnSpc>
                <a:spcPct val="100000"/>
              </a:lnSpc>
              <a:spcBef>
                <a:spcPts val="0"/>
              </a:spcBef>
              <a:buSzTx/>
              <a:buNone/>
              <a:defRPr sz="5500" b="1">
                <a:solidFill>
                  <a:schemeClr val="accent1"/>
                </a:solidFill>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222721621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Close-up of the top of a hot-air balloon viewed from abov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FFFFFF"/>
                </a:solidFill>
              </a:defRPr>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solidFill>
                  <a:srgbClr val="FFFFFF"/>
                </a:solidFill>
              </a:defRPr>
            </a:lvl1pPr>
            <a:lvl2pPr marL="0" indent="457200" defTabSz="825500">
              <a:lnSpc>
                <a:spcPct val="100000"/>
              </a:lnSpc>
              <a:spcBef>
                <a:spcPts val="0"/>
              </a:spcBef>
              <a:buSzTx/>
              <a:buNone/>
              <a:defRPr sz="5500" b="1">
                <a:solidFill>
                  <a:srgbClr val="FFFFFF"/>
                </a:solidFill>
              </a:defRPr>
            </a:lvl2pPr>
            <a:lvl3pPr marL="0" indent="914400" defTabSz="825500">
              <a:lnSpc>
                <a:spcPct val="100000"/>
              </a:lnSpc>
              <a:spcBef>
                <a:spcPts val="0"/>
              </a:spcBef>
              <a:buSzTx/>
              <a:buNone/>
              <a:defRPr sz="5500" b="1">
                <a:solidFill>
                  <a:srgbClr val="FFFFFF"/>
                </a:solidFill>
              </a:defRPr>
            </a:lvl3pPr>
            <a:lvl4pPr marL="0" indent="1371600" defTabSz="825500">
              <a:lnSpc>
                <a:spcPct val="100000"/>
              </a:lnSpc>
              <a:spcBef>
                <a:spcPts val="0"/>
              </a:spcBef>
              <a:buSzTx/>
              <a:buNone/>
              <a:defRPr sz="5500" b="1">
                <a:solidFill>
                  <a:srgbClr val="FFFFFF"/>
                </a:solidFill>
              </a:defRPr>
            </a:lvl4pPr>
            <a:lvl5pPr marL="0" indent="1828800" defTabSz="825500">
              <a:lnSpc>
                <a:spcPct val="100000"/>
              </a:lnSpc>
              <a:spcBef>
                <a:spcPts val="0"/>
              </a:spcBef>
              <a:buSzTx/>
              <a:buNone/>
              <a:defRPr sz="5500" b="1">
                <a:solidFill>
                  <a:srgbClr val="FFFFFF"/>
                </a:solidFill>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extLst>
      <p:ext uri="{BB962C8B-B14F-4D97-AF65-F5344CB8AC3E}">
        <p14:creationId xmlns:p14="http://schemas.microsoft.com/office/powerpoint/2010/main" val="373411998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Hot-air balloons viewed from below against a blue sky"/>
          <p:cNvSpPr>
            <a:spLocks noGrp="1"/>
          </p:cNvSpPr>
          <p:nvPr>
            <p:ph type="pic" idx="22"/>
          </p:nvPr>
        </p:nvSpPr>
        <p:spPr>
          <a:xfrm>
            <a:off x="8432800" y="1263848"/>
            <a:ext cx="16850011"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952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p:bg>
      <p:bgPr>
        <a:solidFill>
          <a:srgbClr val="003462"/>
        </a:solidFill>
        <a:effectLst/>
      </p:bgPr>
    </p:bg>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FFFFFF"/>
                </a:solidFill>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952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952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solidFill>
                  <a:schemeClr val="accent1">
                    <a:hueOff val="114395"/>
                    <a:lumOff val="-24975"/>
                  </a:schemeClr>
                </a:solidFill>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solidFill>
                  <a:schemeClr val="accent1">
                    <a:hueOff val="114395"/>
                    <a:lumOff val="-24975"/>
                  </a:schemeClr>
                </a:solidFill>
              </a:defRPr>
            </a:lvl1pPr>
            <a:lvl2pPr marL="0" indent="457200" algn="ctr">
              <a:lnSpc>
                <a:spcPct val="80000"/>
              </a:lnSpc>
              <a:spcBef>
                <a:spcPts val="0"/>
              </a:spcBef>
              <a:buSzTx/>
              <a:buNone/>
              <a:defRPr sz="25000" b="1" spc="-250">
                <a:solidFill>
                  <a:schemeClr val="accent1">
                    <a:hueOff val="114395"/>
                    <a:lumOff val="-24975"/>
                  </a:schemeClr>
                </a:solidFill>
              </a:defRPr>
            </a:lvl2pPr>
            <a:lvl3pPr marL="0" indent="914400" algn="ctr">
              <a:lnSpc>
                <a:spcPct val="80000"/>
              </a:lnSpc>
              <a:spcBef>
                <a:spcPts val="0"/>
              </a:spcBef>
              <a:buSzTx/>
              <a:buNone/>
              <a:defRPr sz="25000" b="1" spc="-250">
                <a:solidFill>
                  <a:schemeClr val="accent1">
                    <a:hueOff val="114395"/>
                    <a:lumOff val="-24975"/>
                  </a:schemeClr>
                </a:solidFill>
              </a:defRPr>
            </a:lvl3pPr>
            <a:lvl4pPr marL="0" indent="1371600" algn="ctr">
              <a:lnSpc>
                <a:spcPct val="80000"/>
              </a:lnSpc>
              <a:spcBef>
                <a:spcPts val="0"/>
              </a:spcBef>
              <a:buSzTx/>
              <a:buNone/>
              <a:defRPr sz="25000" b="1" spc="-250">
                <a:solidFill>
                  <a:schemeClr val="accent1">
                    <a:hueOff val="114395"/>
                    <a:lumOff val="-24975"/>
                  </a:schemeClr>
                </a:solidFill>
              </a:defRPr>
            </a:lvl4pPr>
            <a:lvl5pPr marL="0" indent="1828800" algn="ctr">
              <a:lnSpc>
                <a:spcPct val="80000"/>
              </a:lnSpc>
              <a:spcBef>
                <a:spcPts val="0"/>
              </a:spcBef>
              <a:buSzTx/>
              <a:buNone/>
              <a:defRPr sz="25000" b="1" spc="-250">
                <a:solidFill>
                  <a:schemeClr val="accent1">
                    <a:hueOff val="114395"/>
                    <a:lumOff val="-24975"/>
                  </a:schemeClr>
                </a:solidFill>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1pPr>
            <a:lvl2pPr marL="638923" indent="-12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2pPr>
            <a:lvl3pPr marL="638923" indent="4445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3pPr>
            <a:lvl4pPr marL="638923" indent="9017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4pPr>
            <a:lvl5pPr marL="638923" indent="1358900">
              <a:spcBef>
                <a:spcPts val="0"/>
              </a:spcBef>
              <a:buSzTx/>
              <a:buNone/>
              <a:defRPr sz="8500" spc="-170">
                <a:solidFill>
                  <a:schemeClr val="accent1">
                    <a:hueOff val="114395"/>
                    <a:lumOff val="-24975"/>
                  </a:schemeClr>
                </a:solidFill>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1"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chemeClr val="accent1">
              <a:hueOff val="114395"/>
              <a:lumOff val="-24975"/>
            </a:schemeClr>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1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1.xml"/><Relationship Id="rId1" Type="http://schemas.openxmlformats.org/officeDocument/2006/relationships/slideLayout" Target="../slideLayouts/slideLayout12.xml"/><Relationship Id="rId6" Type="http://schemas.openxmlformats.org/officeDocument/2006/relationships/image" Target="../media/image15.jpeg"/><Relationship Id="rId5" Type="http://schemas.openxmlformats.org/officeDocument/2006/relationships/image" Target="../media/image13.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16.jpg"/><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5.emf"/><Relationship Id="rId7" Type="http://schemas.openxmlformats.org/officeDocument/2006/relationships/diagramLayout" Target="../diagrams/layout3.xml"/><Relationship Id="rId2" Type="http://schemas.openxmlformats.org/officeDocument/2006/relationships/notesSlide" Target="../notesSlides/notesSlide25.xml"/><Relationship Id="rId1" Type="http://schemas.openxmlformats.org/officeDocument/2006/relationships/slideLayout" Target="../slideLayouts/slideLayout12.xml"/><Relationship Id="rId6" Type="http://schemas.openxmlformats.org/officeDocument/2006/relationships/diagramData" Target="../diagrams/data3.xml"/><Relationship Id="rId5" Type="http://schemas.openxmlformats.org/officeDocument/2006/relationships/image" Target="../media/image17.jpeg"/><Relationship Id="rId10" Type="http://schemas.microsoft.com/office/2007/relationships/diagramDrawing" Target="../diagrams/drawing3.xml"/><Relationship Id="rId4" Type="http://schemas.openxmlformats.org/officeDocument/2006/relationships/image" Target="../media/image4.png"/><Relationship Id="rId9" Type="http://schemas.openxmlformats.org/officeDocument/2006/relationships/diagramColors" Target="../diagrams/colors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6.xml"/><Relationship Id="rId1" Type="http://schemas.openxmlformats.org/officeDocument/2006/relationships/slideLayout" Target="../slideLayouts/slideLayout12.xml"/><Relationship Id="rId6" Type="http://schemas.openxmlformats.org/officeDocument/2006/relationships/image" Target="../media/image19.jpg"/><Relationship Id="rId5" Type="http://schemas.openxmlformats.org/officeDocument/2006/relationships/image" Target="../media/image18.jpeg"/><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8" Type="http://schemas.openxmlformats.org/officeDocument/2006/relationships/diagramColors" Target="../diagrams/colors4.xml"/><Relationship Id="rId13" Type="http://schemas.openxmlformats.org/officeDocument/2006/relationships/diagramColors" Target="../diagrams/colors5.xml"/><Relationship Id="rId18" Type="http://schemas.openxmlformats.org/officeDocument/2006/relationships/diagramColors" Target="../diagrams/colors6.xml"/><Relationship Id="rId3" Type="http://schemas.openxmlformats.org/officeDocument/2006/relationships/image" Target="../media/image5.emf"/><Relationship Id="rId7" Type="http://schemas.openxmlformats.org/officeDocument/2006/relationships/diagramQuickStyle" Target="../diagrams/quickStyle4.xml"/><Relationship Id="rId12" Type="http://schemas.openxmlformats.org/officeDocument/2006/relationships/diagramQuickStyle" Target="../diagrams/quickStyle5.xml"/><Relationship Id="rId17" Type="http://schemas.openxmlformats.org/officeDocument/2006/relationships/diagramQuickStyle" Target="../diagrams/quickStyle6.xml"/><Relationship Id="rId2" Type="http://schemas.openxmlformats.org/officeDocument/2006/relationships/notesSlide" Target="../notesSlides/notesSlide27.xml"/><Relationship Id="rId16" Type="http://schemas.openxmlformats.org/officeDocument/2006/relationships/diagramLayout" Target="../diagrams/layout6.xml"/><Relationship Id="rId20" Type="http://schemas.openxmlformats.org/officeDocument/2006/relationships/image" Target="../media/image20.jpg"/><Relationship Id="rId1" Type="http://schemas.openxmlformats.org/officeDocument/2006/relationships/slideLayout" Target="../slideLayouts/slideLayout12.xml"/><Relationship Id="rId6" Type="http://schemas.openxmlformats.org/officeDocument/2006/relationships/diagramLayout" Target="../diagrams/layout4.xml"/><Relationship Id="rId11" Type="http://schemas.openxmlformats.org/officeDocument/2006/relationships/diagramLayout" Target="../diagrams/layout5.xml"/><Relationship Id="rId5" Type="http://schemas.openxmlformats.org/officeDocument/2006/relationships/diagramData" Target="../diagrams/data4.xml"/><Relationship Id="rId15" Type="http://schemas.openxmlformats.org/officeDocument/2006/relationships/diagramData" Target="../diagrams/data6.xml"/><Relationship Id="rId10" Type="http://schemas.openxmlformats.org/officeDocument/2006/relationships/diagramData" Target="../diagrams/data5.xml"/><Relationship Id="rId19" Type="http://schemas.microsoft.com/office/2007/relationships/diagramDrawing" Target="../diagrams/drawing6.xml"/><Relationship Id="rId4" Type="http://schemas.openxmlformats.org/officeDocument/2006/relationships/image" Target="../media/image4.png"/><Relationship Id="rId9" Type="http://schemas.microsoft.com/office/2007/relationships/diagramDrawing" Target="../diagrams/drawing4.xml"/><Relationship Id="rId14" Type="http://schemas.microsoft.com/office/2007/relationships/diagramDrawing" Target="../diagrams/drawing5.xml"/></Relationships>
</file>

<file path=ppt/slides/_rels/slide32.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image" Target="../media/image5.emf"/><Relationship Id="rId7" Type="http://schemas.openxmlformats.org/officeDocument/2006/relationships/diagramQuickStyle" Target="../diagrams/quickStyle7.xml"/><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4.png"/><Relationship Id="rId9" Type="http://schemas.microsoft.com/office/2007/relationships/diagramDrawing" Target="../diagrams/drawing7.xml"/></Relationships>
</file>

<file path=ppt/slides/_rels/slide33.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image" Target="../media/image5.emf"/><Relationship Id="rId7" Type="http://schemas.openxmlformats.org/officeDocument/2006/relationships/diagramQuickStyle" Target="../diagrams/quickStyle8.xml"/><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diagramLayout" Target="../diagrams/layout8.xml"/><Relationship Id="rId5" Type="http://schemas.openxmlformats.org/officeDocument/2006/relationships/diagramData" Target="../diagrams/data8.xml"/><Relationship Id="rId10" Type="http://schemas.openxmlformats.org/officeDocument/2006/relationships/image" Target="../media/image21.jpeg"/><Relationship Id="rId4" Type="http://schemas.openxmlformats.org/officeDocument/2006/relationships/image" Target="../media/image4.png"/><Relationship Id="rId9" Type="http://schemas.microsoft.com/office/2007/relationships/diagramDrawing" Target="../diagrams/drawing8.xml"/></Relationships>
</file>

<file path=ppt/slides/_rels/slide34.xml.rels><?xml version="1.0" encoding="UTF-8" standalone="yes"?>
<Relationships xmlns="http://schemas.openxmlformats.org/package/2006/relationships"><Relationship Id="rId8" Type="http://schemas.openxmlformats.org/officeDocument/2006/relationships/diagramColors" Target="../diagrams/colors9.xml"/><Relationship Id="rId3" Type="http://schemas.openxmlformats.org/officeDocument/2006/relationships/image" Target="../media/image5.emf"/><Relationship Id="rId7" Type="http://schemas.openxmlformats.org/officeDocument/2006/relationships/diagramQuickStyle" Target="../diagrams/quickStyle9.xml"/><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diagramLayout" Target="../diagrams/layout9.xml"/><Relationship Id="rId11" Type="http://schemas.openxmlformats.org/officeDocument/2006/relationships/image" Target="../media/image21.jpeg"/><Relationship Id="rId5" Type="http://schemas.openxmlformats.org/officeDocument/2006/relationships/diagramData" Target="../diagrams/data9.xml"/><Relationship Id="rId10" Type="http://schemas.openxmlformats.org/officeDocument/2006/relationships/image" Target="../media/image22.jpg"/><Relationship Id="rId4" Type="http://schemas.openxmlformats.org/officeDocument/2006/relationships/image" Target="../media/image4.png"/><Relationship Id="rId9" Type="http://schemas.microsoft.com/office/2007/relationships/diagramDrawing" Target="../diagrams/drawing9.xml"/></Relationships>
</file>

<file path=ppt/slides/_rels/slide35.xml.rels><?xml version="1.0" encoding="UTF-8" standalone="yes"?>
<Relationships xmlns="http://schemas.openxmlformats.org/package/2006/relationships"><Relationship Id="rId8" Type="http://schemas.openxmlformats.org/officeDocument/2006/relationships/diagramColors" Target="../diagrams/colors10.xml"/><Relationship Id="rId3" Type="http://schemas.openxmlformats.org/officeDocument/2006/relationships/image" Target="../media/image5.emf"/><Relationship Id="rId7" Type="http://schemas.openxmlformats.org/officeDocument/2006/relationships/diagramQuickStyle" Target="../diagrams/quickStyle10.xml"/><Relationship Id="rId12" Type="http://schemas.openxmlformats.org/officeDocument/2006/relationships/image" Target="../media/image23.jpg"/><Relationship Id="rId2" Type="http://schemas.openxmlformats.org/officeDocument/2006/relationships/notesSlide" Target="../notesSlides/notesSlide31.xml"/><Relationship Id="rId1" Type="http://schemas.openxmlformats.org/officeDocument/2006/relationships/slideLayout" Target="../slideLayouts/slideLayout12.xml"/><Relationship Id="rId6" Type="http://schemas.openxmlformats.org/officeDocument/2006/relationships/diagramLayout" Target="../diagrams/layout10.xml"/><Relationship Id="rId11" Type="http://schemas.openxmlformats.org/officeDocument/2006/relationships/image" Target="../media/image21.jpeg"/><Relationship Id="rId5" Type="http://schemas.openxmlformats.org/officeDocument/2006/relationships/diagramData" Target="../diagrams/data10.xml"/><Relationship Id="rId10" Type="http://schemas.openxmlformats.org/officeDocument/2006/relationships/image" Target="../media/image22.jpg"/><Relationship Id="rId4" Type="http://schemas.openxmlformats.org/officeDocument/2006/relationships/image" Target="../media/image4.png"/><Relationship Id="rId9" Type="http://schemas.microsoft.com/office/2007/relationships/diagramDrawing" Target="../diagrams/drawing10.xml"/></Relationships>
</file>

<file path=ppt/slides/_rels/slide36.xml.rels><?xml version="1.0" encoding="UTF-8" standalone="yes"?>
<Relationships xmlns="http://schemas.openxmlformats.org/package/2006/relationships"><Relationship Id="rId8" Type="http://schemas.openxmlformats.org/officeDocument/2006/relationships/diagramColors" Target="../diagrams/colors11.xml"/><Relationship Id="rId13" Type="http://schemas.openxmlformats.org/officeDocument/2006/relationships/image" Target="../media/image24.jpg"/><Relationship Id="rId18" Type="http://schemas.microsoft.com/office/2007/relationships/diagramDrawing" Target="../diagrams/drawing12.xml"/><Relationship Id="rId3" Type="http://schemas.openxmlformats.org/officeDocument/2006/relationships/image" Target="../media/image5.emf"/><Relationship Id="rId7" Type="http://schemas.openxmlformats.org/officeDocument/2006/relationships/diagramQuickStyle" Target="../diagrams/quickStyle11.xml"/><Relationship Id="rId12" Type="http://schemas.openxmlformats.org/officeDocument/2006/relationships/image" Target="../media/image22.jpg"/><Relationship Id="rId17" Type="http://schemas.openxmlformats.org/officeDocument/2006/relationships/diagramColors" Target="../diagrams/colors12.xml"/><Relationship Id="rId2" Type="http://schemas.openxmlformats.org/officeDocument/2006/relationships/notesSlide" Target="../notesSlides/notesSlide32.xml"/><Relationship Id="rId16" Type="http://schemas.openxmlformats.org/officeDocument/2006/relationships/diagramQuickStyle" Target="../diagrams/quickStyle12.xml"/><Relationship Id="rId1" Type="http://schemas.openxmlformats.org/officeDocument/2006/relationships/slideLayout" Target="../slideLayouts/slideLayout12.xml"/><Relationship Id="rId6" Type="http://schemas.openxmlformats.org/officeDocument/2006/relationships/diagramLayout" Target="../diagrams/layout11.xml"/><Relationship Id="rId11" Type="http://schemas.openxmlformats.org/officeDocument/2006/relationships/image" Target="../media/image23.jpg"/><Relationship Id="rId5" Type="http://schemas.openxmlformats.org/officeDocument/2006/relationships/diagramData" Target="../diagrams/data11.xml"/><Relationship Id="rId15" Type="http://schemas.openxmlformats.org/officeDocument/2006/relationships/diagramLayout" Target="../diagrams/layout12.xml"/><Relationship Id="rId10" Type="http://schemas.openxmlformats.org/officeDocument/2006/relationships/image" Target="../media/image21.jpeg"/><Relationship Id="rId4" Type="http://schemas.openxmlformats.org/officeDocument/2006/relationships/image" Target="../media/image4.png"/><Relationship Id="rId9" Type="http://schemas.microsoft.com/office/2007/relationships/diagramDrawing" Target="../diagrams/drawing11.xml"/><Relationship Id="rId14" Type="http://schemas.openxmlformats.org/officeDocument/2006/relationships/diagramData" Target="../diagrams/data12.xml"/></Relationships>
</file>

<file path=ppt/slides/_rels/slide37.xml.rels><?xml version="1.0" encoding="UTF-8" standalone="yes"?>
<Relationships xmlns="http://schemas.openxmlformats.org/package/2006/relationships"><Relationship Id="rId8" Type="http://schemas.openxmlformats.org/officeDocument/2006/relationships/diagramColors" Target="../diagrams/colors13.xml"/><Relationship Id="rId13" Type="http://schemas.openxmlformats.org/officeDocument/2006/relationships/image" Target="../media/image25.jpg"/><Relationship Id="rId3" Type="http://schemas.openxmlformats.org/officeDocument/2006/relationships/image" Target="../media/image5.emf"/><Relationship Id="rId7" Type="http://schemas.openxmlformats.org/officeDocument/2006/relationships/diagramQuickStyle" Target="../diagrams/quickStyle13.xml"/><Relationship Id="rId12" Type="http://schemas.openxmlformats.org/officeDocument/2006/relationships/image" Target="../media/image22.jpg"/><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diagramLayout" Target="../diagrams/layout13.xml"/><Relationship Id="rId11" Type="http://schemas.openxmlformats.org/officeDocument/2006/relationships/image" Target="../media/image23.jpg"/><Relationship Id="rId5" Type="http://schemas.openxmlformats.org/officeDocument/2006/relationships/diagramData" Target="../diagrams/data13.xml"/><Relationship Id="rId10" Type="http://schemas.openxmlformats.org/officeDocument/2006/relationships/image" Target="../media/image21.jpeg"/><Relationship Id="rId4" Type="http://schemas.openxmlformats.org/officeDocument/2006/relationships/image" Target="../media/image4.png"/><Relationship Id="rId9" Type="http://schemas.microsoft.com/office/2007/relationships/diagramDrawing" Target="../diagrams/drawing13.xml"/><Relationship Id="rId14" Type="http://schemas.openxmlformats.org/officeDocument/2006/relationships/image" Target="../media/image24.jpg"/></Relationships>
</file>

<file path=ppt/slides/_rels/slide38.xml.rels><?xml version="1.0" encoding="UTF-8" standalone="yes"?>
<Relationships xmlns="http://schemas.openxmlformats.org/package/2006/relationships"><Relationship Id="rId8" Type="http://schemas.openxmlformats.org/officeDocument/2006/relationships/diagramColors" Target="../diagrams/colors14.xml"/><Relationship Id="rId13" Type="http://schemas.openxmlformats.org/officeDocument/2006/relationships/image" Target="../media/image22.jpg"/><Relationship Id="rId3" Type="http://schemas.openxmlformats.org/officeDocument/2006/relationships/image" Target="../media/image5.emf"/><Relationship Id="rId7" Type="http://schemas.openxmlformats.org/officeDocument/2006/relationships/diagramQuickStyle" Target="../diagrams/quickStyle14.xml"/><Relationship Id="rId12" Type="http://schemas.openxmlformats.org/officeDocument/2006/relationships/image" Target="../media/image23.jpg"/><Relationship Id="rId2" Type="http://schemas.openxmlformats.org/officeDocument/2006/relationships/notesSlide" Target="../notesSlides/notesSlide34.xml"/><Relationship Id="rId1" Type="http://schemas.openxmlformats.org/officeDocument/2006/relationships/slideLayout" Target="../slideLayouts/slideLayout12.xml"/><Relationship Id="rId6" Type="http://schemas.openxmlformats.org/officeDocument/2006/relationships/diagramLayout" Target="../diagrams/layout14.xml"/><Relationship Id="rId11" Type="http://schemas.openxmlformats.org/officeDocument/2006/relationships/image" Target="../media/image21.jpeg"/><Relationship Id="rId5" Type="http://schemas.openxmlformats.org/officeDocument/2006/relationships/diagramData" Target="../diagrams/data14.xml"/><Relationship Id="rId10" Type="http://schemas.openxmlformats.org/officeDocument/2006/relationships/image" Target="../media/image25.jpg"/><Relationship Id="rId4" Type="http://schemas.openxmlformats.org/officeDocument/2006/relationships/image" Target="../media/image4.png"/><Relationship Id="rId9" Type="http://schemas.microsoft.com/office/2007/relationships/diagramDrawing" Target="../diagrams/drawing14.xml"/><Relationship Id="rId14" Type="http://schemas.openxmlformats.org/officeDocument/2006/relationships/image" Target="../media/image24.jpg"/></Relationships>
</file>

<file path=ppt/slides/_rels/slide39.xml.rels><?xml version="1.0" encoding="UTF-8" standalone="yes"?>
<Relationships xmlns="http://schemas.openxmlformats.org/package/2006/relationships"><Relationship Id="rId8" Type="http://schemas.openxmlformats.org/officeDocument/2006/relationships/diagramQuickStyle" Target="../diagrams/quickStyle15.xml"/><Relationship Id="rId13" Type="http://schemas.openxmlformats.org/officeDocument/2006/relationships/image" Target="../media/image23.jpg"/><Relationship Id="rId3" Type="http://schemas.openxmlformats.org/officeDocument/2006/relationships/image" Target="../media/image26.jpg"/><Relationship Id="rId7" Type="http://schemas.openxmlformats.org/officeDocument/2006/relationships/diagramLayout" Target="../diagrams/layout15.xml"/><Relationship Id="rId12" Type="http://schemas.openxmlformats.org/officeDocument/2006/relationships/image" Target="../media/image21.jpeg"/><Relationship Id="rId2" Type="http://schemas.openxmlformats.org/officeDocument/2006/relationships/notesSlide" Target="../notesSlides/notesSlide35.xml"/><Relationship Id="rId1" Type="http://schemas.openxmlformats.org/officeDocument/2006/relationships/slideLayout" Target="../slideLayouts/slideLayout12.xml"/><Relationship Id="rId6" Type="http://schemas.openxmlformats.org/officeDocument/2006/relationships/diagramData" Target="../diagrams/data15.xml"/><Relationship Id="rId11" Type="http://schemas.openxmlformats.org/officeDocument/2006/relationships/image" Target="../media/image25.jpg"/><Relationship Id="rId5" Type="http://schemas.openxmlformats.org/officeDocument/2006/relationships/image" Target="../media/image4.png"/><Relationship Id="rId15" Type="http://schemas.openxmlformats.org/officeDocument/2006/relationships/image" Target="../media/image24.jpg"/><Relationship Id="rId10" Type="http://schemas.microsoft.com/office/2007/relationships/diagramDrawing" Target="../diagrams/drawing15.xml"/><Relationship Id="rId4" Type="http://schemas.openxmlformats.org/officeDocument/2006/relationships/image" Target="../media/image5.emf"/><Relationship Id="rId9" Type="http://schemas.openxmlformats.org/officeDocument/2006/relationships/diagramColors" Target="../diagrams/colors15.xml"/><Relationship Id="rId14" Type="http://schemas.openxmlformats.org/officeDocument/2006/relationships/image" Target="../media/image22.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emf"/><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8" Type="http://schemas.openxmlformats.org/officeDocument/2006/relationships/diagramColors" Target="../diagrams/colors16.xml"/><Relationship Id="rId13" Type="http://schemas.openxmlformats.org/officeDocument/2006/relationships/image" Target="../media/image24.jpg"/><Relationship Id="rId3" Type="http://schemas.openxmlformats.org/officeDocument/2006/relationships/image" Target="../media/image5.emf"/><Relationship Id="rId7" Type="http://schemas.openxmlformats.org/officeDocument/2006/relationships/diagramQuickStyle" Target="../diagrams/quickStyle16.xml"/><Relationship Id="rId12" Type="http://schemas.openxmlformats.org/officeDocument/2006/relationships/image" Target="../media/image22.jpg"/><Relationship Id="rId2" Type="http://schemas.openxmlformats.org/officeDocument/2006/relationships/notesSlide" Target="../notesSlides/notesSlide36.xml"/><Relationship Id="rId1" Type="http://schemas.openxmlformats.org/officeDocument/2006/relationships/slideLayout" Target="../slideLayouts/slideLayout12.xml"/><Relationship Id="rId6" Type="http://schemas.openxmlformats.org/officeDocument/2006/relationships/diagramLayout" Target="../diagrams/layout16.xml"/><Relationship Id="rId11" Type="http://schemas.openxmlformats.org/officeDocument/2006/relationships/image" Target="../media/image23.jpg"/><Relationship Id="rId5" Type="http://schemas.openxmlformats.org/officeDocument/2006/relationships/diagramData" Target="../diagrams/data16.xml"/><Relationship Id="rId10" Type="http://schemas.openxmlformats.org/officeDocument/2006/relationships/image" Target="../media/image21.jpeg"/><Relationship Id="rId4" Type="http://schemas.openxmlformats.org/officeDocument/2006/relationships/image" Target="../media/image4.png"/><Relationship Id="rId9" Type="http://schemas.microsoft.com/office/2007/relationships/diagramDrawing" Target="../diagrams/drawing16.xml"/><Relationship Id="rId14" Type="http://schemas.openxmlformats.org/officeDocument/2006/relationships/image" Target="../media/image25.jpg"/></Relationships>
</file>

<file path=ppt/slides/_rels/slide41.xml.rels><?xml version="1.0" encoding="UTF-8" standalone="yes"?>
<Relationships xmlns="http://schemas.openxmlformats.org/package/2006/relationships"><Relationship Id="rId8" Type="http://schemas.openxmlformats.org/officeDocument/2006/relationships/diagramColors" Target="../diagrams/colors17.xml"/><Relationship Id="rId13" Type="http://schemas.openxmlformats.org/officeDocument/2006/relationships/image" Target="../media/image24.jpg"/><Relationship Id="rId3" Type="http://schemas.openxmlformats.org/officeDocument/2006/relationships/image" Target="../media/image5.emf"/><Relationship Id="rId7" Type="http://schemas.openxmlformats.org/officeDocument/2006/relationships/diagramQuickStyle" Target="../diagrams/quickStyle17.xml"/><Relationship Id="rId12" Type="http://schemas.openxmlformats.org/officeDocument/2006/relationships/image" Target="../media/image22.jpg"/><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diagramLayout" Target="../diagrams/layout17.xml"/><Relationship Id="rId11" Type="http://schemas.openxmlformats.org/officeDocument/2006/relationships/image" Target="../media/image23.jpg"/><Relationship Id="rId5" Type="http://schemas.openxmlformats.org/officeDocument/2006/relationships/diagramData" Target="../diagrams/data17.xml"/><Relationship Id="rId10" Type="http://schemas.openxmlformats.org/officeDocument/2006/relationships/image" Target="../media/image21.jpeg"/><Relationship Id="rId4" Type="http://schemas.openxmlformats.org/officeDocument/2006/relationships/image" Target="../media/image4.png"/><Relationship Id="rId9" Type="http://schemas.microsoft.com/office/2007/relationships/diagramDrawing" Target="../diagrams/drawing17.xml"/><Relationship Id="rId14" Type="http://schemas.openxmlformats.org/officeDocument/2006/relationships/image" Target="../media/image25.jpg"/></Relationships>
</file>

<file path=ppt/slides/_rels/slide42.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120.png"/><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110.png"/><Relationship Id="rId5" Type="http://schemas.openxmlformats.org/officeDocument/2006/relationships/image" Target="../media/image27.jpeg"/><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9.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5.emf"/><Relationship Id="rId4" Type="http://schemas.openxmlformats.org/officeDocument/2006/relationships/image" Target="../media/image29.png"/></Relationships>
</file>

<file path=ppt/slides/_rels/slide4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0.xml"/><Relationship Id="rId1" Type="http://schemas.openxmlformats.org/officeDocument/2006/relationships/slideLayout" Target="../slideLayouts/slideLayout12.xml"/><Relationship Id="rId5" Type="http://schemas.openxmlformats.org/officeDocument/2006/relationships/image" Target="../media/image30.png"/><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8" Type="http://schemas.openxmlformats.org/officeDocument/2006/relationships/diagramColors" Target="../diagrams/colors18.xml"/><Relationship Id="rId3" Type="http://schemas.openxmlformats.org/officeDocument/2006/relationships/image" Target="../media/image5.emf"/><Relationship Id="rId7" Type="http://schemas.openxmlformats.org/officeDocument/2006/relationships/diagramQuickStyle" Target="../diagrams/quickStyle18.xml"/><Relationship Id="rId2" Type="http://schemas.openxmlformats.org/officeDocument/2006/relationships/notesSlide" Target="../notesSlides/notesSlide41.xml"/><Relationship Id="rId1" Type="http://schemas.openxmlformats.org/officeDocument/2006/relationships/slideLayout" Target="../slideLayouts/slideLayout12.xml"/><Relationship Id="rId6" Type="http://schemas.openxmlformats.org/officeDocument/2006/relationships/diagramLayout" Target="../diagrams/layout18.xml"/><Relationship Id="rId5" Type="http://schemas.openxmlformats.org/officeDocument/2006/relationships/diagramData" Target="../diagrams/data18.xml"/><Relationship Id="rId4" Type="http://schemas.openxmlformats.org/officeDocument/2006/relationships/image" Target="../media/image4.png"/><Relationship Id="rId9" Type="http://schemas.microsoft.com/office/2007/relationships/diagramDrawing" Target="../diagrams/drawing18.xml"/></Relationships>
</file>

<file path=ppt/slides/_rels/slide4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emf"/><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4.png"/><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E76460C-D742-F248-9573-28192078BD4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7332617" y="5722630"/>
            <a:ext cx="9718766" cy="2270739"/>
          </a:xfrm>
          <a:prstGeom prst="rect">
            <a:avLst/>
          </a:prstGeom>
        </p:spPr>
      </p:pic>
      <p:pic>
        <p:nvPicPr>
          <p:cNvPr id="3" name="Picture 2">
            <a:extLst>
              <a:ext uri="{FF2B5EF4-FFF2-40B4-BE49-F238E27FC236}">
                <a16:creationId xmlns:a16="http://schemas.microsoft.com/office/drawing/2014/main" id="{D925FFE7-5EC8-314D-A258-D5F29CA54E95}"/>
              </a:ext>
            </a:extLst>
          </p:cNvPr>
          <p:cNvPicPr>
            <a:picLocks noChangeAspect="1"/>
          </p:cNvPicPr>
          <p:nvPr/>
        </p:nvPicPr>
        <p:blipFill>
          <a:blip r:embed="rId3"/>
          <a:stretch>
            <a:fillRect/>
          </a:stretch>
        </p:blipFill>
        <p:spPr>
          <a:xfrm>
            <a:off x="11554691" y="11721380"/>
            <a:ext cx="1274618" cy="1274618"/>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25012" y="5919498"/>
            <a:ext cx="7865995"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Silica gel-coated plates will be attached to the conveyer belt.</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46" name="Picture 45"/>
          <p:cNvPicPr>
            <a:picLocks noChangeAspect="1"/>
          </p:cNvPicPr>
          <p:nvPr/>
        </p:nvPicPr>
        <p:blipFill>
          <a:blip r:embed="rId6"/>
          <a:stretch>
            <a:fillRect/>
          </a:stretch>
        </p:blipFill>
        <p:spPr>
          <a:xfrm>
            <a:off x="20110736" y="11646799"/>
            <a:ext cx="2790825" cy="1323975"/>
          </a:xfrm>
          <a:prstGeom prst="rect">
            <a:avLst/>
          </a:prstGeom>
        </p:spPr>
      </p:pic>
      <p:cxnSp>
        <p:nvCxnSpPr>
          <p:cNvPr id="49" name="Straight Arrow Connector 48"/>
          <p:cNvCxnSpPr/>
          <p:nvPr/>
        </p:nvCxnSpPr>
        <p:spPr>
          <a:xfrm>
            <a:off x="20110736" y="8696563"/>
            <a:ext cx="1395412"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p:cNvCxnSpPr/>
          <p:nvPr/>
        </p:nvCxnSpPr>
        <p:spPr>
          <a:xfrm>
            <a:off x="18810514" y="8696563"/>
            <a:ext cx="1492898"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7">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3DBA0D35-65BA-5482-10D2-89504E05823E}"/>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193383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00949" y="5893764"/>
            <a:ext cx="7865995"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The silica gel on these plates will adsorb the moisture on the humid side.</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46" name="Picture 45"/>
          <p:cNvPicPr>
            <a:picLocks noChangeAspect="1"/>
          </p:cNvPicPr>
          <p:nvPr/>
        </p:nvPicPr>
        <p:blipFill>
          <a:blip r:embed="rId6"/>
          <a:stretch>
            <a:fillRect/>
          </a:stretch>
        </p:blipFill>
        <p:spPr>
          <a:xfrm>
            <a:off x="20110736" y="11646799"/>
            <a:ext cx="2790825" cy="1323975"/>
          </a:xfrm>
          <a:prstGeom prst="rect">
            <a:avLst/>
          </a:prstGeom>
        </p:spPr>
      </p:pic>
      <p:cxnSp>
        <p:nvCxnSpPr>
          <p:cNvPr id="49" name="Straight Arrow Connector 48"/>
          <p:cNvCxnSpPr/>
          <p:nvPr/>
        </p:nvCxnSpPr>
        <p:spPr>
          <a:xfrm>
            <a:off x="20110736" y="8696563"/>
            <a:ext cx="1395412"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p:cNvCxnSpPr/>
          <p:nvPr/>
        </p:nvCxnSpPr>
        <p:spPr>
          <a:xfrm>
            <a:off x="18810514" y="8696563"/>
            <a:ext cx="1492898"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7">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3DBA0D35-65BA-5482-10D2-89504E05823E}"/>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6096872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756611" y="5977683"/>
            <a:ext cx="7710333" cy="34881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While on the side of solar radiation, the silica gel will be regenerated through resorption due to the increase in temperature.</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46" name="Picture 45"/>
          <p:cNvPicPr>
            <a:picLocks noChangeAspect="1"/>
          </p:cNvPicPr>
          <p:nvPr/>
        </p:nvPicPr>
        <p:blipFill>
          <a:blip r:embed="rId6"/>
          <a:stretch>
            <a:fillRect/>
          </a:stretch>
        </p:blipFill>
        <p:spPr>
          <a:xfrm>
            <a:off x="20110736" y="11646799"/>
            <a:ext cx="2790825" cy="1323975"/>
          </a:xfrm>
          <a:prstGeom prst="rect">
            <a:avLst/>
          </a:prstGeom>
        </p:spPr>
      </p:pic>
      <p:cxnSp>
        <p:nvCxnSpPr>
          <p:cNvPr id="49" name="Straight Arrow Connector 48"/>
          <p:cNvCxnSpPr/>
          <p:nvPr/>
        </p:nvCxnSpPr>
        <p:spPr>
          <a:xfrm>
            <a:off x="20110736" y="8696563"/>
            <a:ext cx="1395412"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p:cNvCxnSpPr/>
          <p:nvPr/>
        </p:nvCxnSpPr>
        <p:spPr>
          <a:xfrm>
            <a:off x="18810514" y="8696563"/>
            <a:ext cx="1492898" cy="2950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7">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3DBA0D35-65BA-5482-10D2-89504E05823E}"/>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6550151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97202" y="6087940"/>
            <a:ext cx="7865995" cy="14568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The solar radiation will be produced using solar lamps.</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cxnSp>
        <p:nvCxnSpPr>
          <p:cNvPr id="61" name="Straight Arrow Connector 60"/>
          <p:cNvCxnSpPr/>
          <p:nvPr/>
        </p:nvCxnSpPr>
        <p:spPr>
          <a:xfrm flipH="1" flipV="1">
            <a:off x="21052524" y="3789693"/>
            <a:ext cx="1549019" cy="363609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62" name="Rounded Rectangle 61"/>
          <p:cNvSpPr/>
          <p:nvPr/>
        </p:nvSpPr>
        <p:spPr>
          <a:xfrm>
            <a:off x="19607801" y="2745347"/>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302D8559-CA6C-CA0E-4A7E-D54B48104E74}"/>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00595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443790" y="5796374"/>
            <a:ext cx="8047218" cy="34881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In order to validate an existing numerical model of this system, a controlled environment is needed to measure the needed parameters.</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302D8559-CA6C-CA0E-4A7E-D54B48104E74}"/>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129143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540044" y="6029982"/>
            <a:ext cx="7975028"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Through the rotation of the belt, the process of continuous dehumidification will take place.</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CA5C9EF0-7D4C-DB88-6EC0-C70CA5B739BB}"/>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566511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47842" y="5999635"/>
            <a:ext cx="7865995" cy="34881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To simulate a human generating moisture in a room, a humidifier was used to pump humidity into the wooden chamber.</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7" name="Rounded Rectangle 76"/>
          <p:cNvSpPr/>
          <p:nvPr/>
        </p:nvSpPr>
        <p:spPr>
          <a:xfrm>
            <a:off x="9191009" y="4354965"/>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cxnSp>
        <p:nvCxnSpPr>
          <p:cNvPr id="72" name="Straight Arrow Connector 71"/>
          <p:cNvCxnSpPr>
            <a:cxnSpLocks/>
          </p:cNvCxnSpPr>
          <p:nvPr/>
        </p:nvCxnSpPr>
        <p:spPr>
          <a:xfrm flipH="1" flipV="1">
            <a:off x="10722780" y="5627035"/>
            <a:ext cx="2177464" cy="164708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0BF6051D-1524-8F98-84D0-D7DE91ADD3BE}"/>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176825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12233" y="6061902"/>
            <a:ext cx="7700210" cy="34671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Flow rate, temperature, and humidity sensors will be placed in multiple locations to obtain the needed data to validate the model.</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95" name="Oval 94"/>
          <p:cNvSpPr/>
          <p:nvPr/>
        </p:nvSpPr>
        <p:spPr>
          <a:xfrm>
            <a:off x="13429601" y="6210936"/>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6" name="Oval 95"/>
          <p:cNvSpPr/>
          <p:nvPr/>
        </p:nvSpPr>
        <p:spPr>
          <a:xfrm>
            <a:off x="15202844" y="5791737"/>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7" name="Oval 96"/>
          <p:cNvSpPr/>
          <p:nvPr/>
        </p:nvSpPr>
        <p:spPr>
          <a:xfrm>
            <a:off x="13140728" y="9823615"/>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8" name="Oval 97"/>
          <p:cNvSpPr/>
          <p:nvPr/>
        </p:nvSpPr>
        <p:spPr>
          <a:xfrm>
            <a:off x="17330555" y="9823614"/>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9" name="Oval 98"/>
          <p:cNvSpPr/>
          <p:nvPr/>
        </p:nvSpPr>
        <p:spPr>
          <a:xfrm>
            <a:off x="18617287" y="9308103"/>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00" name="Oval 99"/>
          <p:cNvSpPr/>
          <p:nvPr/>
        </p:nvSpPr>
        <p:spPr>
          <a:xfrm>
            <a:off x="18640807" y="6446900"/>
            <a:ext cx="589392" cy="573067"/>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C9535856-D8C8-5E03-4A33-A72F2F988A39}"/>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1883112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he American university of beirut: Challenges and opportunities.">
            <a:extLst>
              <a:ext uri="{FF2B5EF4-FFF2-40B4-BE49-F238E27FC236}">
                <a16:creationId xmlns:a16="http://schemas.microsoft.com/office/drawing/2014/main" id="{2910B541-9419-A678-1142-BF27E702099E}"/>
              </a:ext>
            </a:extLst>
          </p:cNvPr>
          <p:cNvSpPr txBox="1"/>
          <p:nvPr/>
        </p:nvSpPr>
        <p:spPr>
          <a:xfrm>
            <a:off x="16451838" y="677914"/>
            <a:ext cx="6261330"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10" name="The American university of beirut: Challenges and opportunities.">
            <a:extLst>
              <a:ext uri="{FF2B5EF4-FFF2-40B4-BE49-F238E27FC236}">
                <a16:creationId xmlns:a16="http://schemas.microsoft.com/office/drawing/2014/main" id="{029E0921-C1FE-416B-FC9A-2FC6929AC427}"/>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11" name="Line">
            <a:extLst>
              <a:ext uri="{FF2B5EF4-FFF2-40B4-BE49-F238E27FC236}">
                <a16:creationId xmlns:a16="http://schemas.microsoft.com/office/drawing/2014/main" id="{93320F59-C3E1-9497-13E1-E1E75869EEC0}"/>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12" name="Picture 11">
            <a:extLst>
              <a:ext uri="{FF2B5EF4-FFF2-40B4-BE49-F238E27FC236}">
                <a16:creationId xmlns:a16="http://schemas.microsoft.com/office/drawing/2014/main" id="{862C4BAA-B433-A4E9-AB4F-4D42E196DA4C}"/>
              </a:ext>
            </a:extLst>
          </p:cNvPr>
          <p:cNvPicPr>
            <a:picLocks noChangeAspect="1"/>
          </p:cNvPicPr>
          <p:nvPr/>
        </p:nvPicPr>
        <p:blipFill>
          <a:blip r:embed="rId2"/>
          <a:stretch>
            <a:fillRect/>
          </a:stretch>
        </p:blipFill>
        <p:spPr>
          <a:xfrm>
            <a:off x="22927353" y="668732"/>
            <a:ext cx="904687" cy="904687"/>
          </a:xfrm>
          <a:prstGeom prst="rect">
            <a:avLst/>
          </a:prstGeom>
        </p:spPr>
      </p:pic>
      <p:pic>
        <p:nvPicPr>
          <p:cNvPr id="13" name="Image">
            <a:extLst>
              <a:ext uri="{FF2B5EF4-FFF2-40B4-BE49-F238E27FC236}">
                <a16:creationId xmlns:a16="http://schemas.microsoft.com/office/drawing/2014/main" id="{DFE386C2-0B28-56E8-BC81-FD0CCC205EA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4" name="Flowchart: Process 13">
            <a:extLst>
              <a:ext uri="{FF2B5EF4-FFF2-40B4-BE49-F238E27FC236}">
                <a16:creationId xmlns:a16="http://schemas.microsoft.com/office/drawing/2014/main" id="{77533A2B-6F51-9D7F-49F2-A2821AEB926C}"/>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5" name="TextBox 14">
            <a:extLst>
              <a:ext uri="{FF2B5EF4-FFF2-40B4-BE49-F238E27FC236}">
                <a16:creationId xmlns:a16="http://schemas.microsoft.com/office/drawing/2014/main" id="{B1EE4B61-31D1-6D1C-39F5-3C00E64E0845}"/>
              </a:ext>
            </a:extLst>
          </p:cNvPr>
          <p:cNvSpPr txBox="1"/>
          <p:nvPr/>
        </p:nvSpPr>
        <p:spPr>
          <a:xfrm>
            <a:off x="483449" y="2190145"/>
            <a:ext cx="14645036"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3. Standards and constraints </a:t>
            </a:r>
          </a:p>
        </p:txBody>
      </p:sp>
      <p:graphicFrame>
        <p:nvGraphicFramePr>
          <p:cNvPr id="16" name="Diagram 15">
            <a:extLst>
              <a:ext uri="{FF2B5EF4-FFF2-40B4-BE49-F238E27FC236}">
                <a16:creationId xmlns:a16="http://schemas.microsoft.com/office/drawing/2014/main" id="{76DAAC89-6821-059E-44C0-61D8E0383904}"/>
              </a:ext>
            </a:extLst>
          </p:cNvPr>
          <p:cNvGraphicFramePr/>
          <p:nvPr>
            <p:extLst>
              <p:ext uri="{D42A27DB-BD31-4B8C-83A1-F6EECF244321}">
                <p14:modId xmlns:p14="http://schemas.microsoft.com/office/powerpoint/2010/main" val="4060000349"/>
              </p:ext>
            </p:extLst>
          </p:nvPr>
        </p:nvGraphicFramePr>
        <p:xfrm>
          <a:off x="3180568" y="3044225"/>
          <a:ext cx="19532600" cy="124497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4644025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802350" y="202377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4. Design Iterations</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4.1 Preliminary DESIGN setup</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5" name="Picture 14" descr="Diagram&#10;&#10;Description automatically generated">
            <a:extLst>
              <a:ext uri="{FF2B5EF4-FFF2-40B4-BE49-F238E27FC236}">
                <a16:creationId xmlns:a16="http://schemas.microsoft.com/office/drawing/2014/main" id="{8641ECF5-F938-5CF7-C069-847CEA284557}"/>
              </a:ext>
            </a:extLst>
          </p:cNvPr>
          <p:cNvPicPr>
            <a:picLocks noChangeAspect="1"/>
          </p:cNvPicPr>
          <p:nvPr/>
        </p:nvPicPr>
        <p:blipFill rotWithShape="1">
          <a:blip r:embed="rId5">
            <a:extLst>
              <a:ext uri="{28A0092B-C50C-407E-A947-70E740481C1C}">
                <a14:useLocalDpi xmlns:a14="http://schemas.microsoft.com/office/drawing/2010/main" val="0"/>
              </a:ext>
            </a:extLst>
          </a:blip>
          <a:srcRect l="17069" t="3721" r="15242" b="2258"/>
          <a:stretch/>
        </p:blipFill>
        <p:spPr>
          <a:xfrm>
            <a:off x="0" y="3565056"/>
            <a:ext cx="12192000" cy="9525880"/>
          </a:xfrm>
          <a:prstGeom prst="rect">
            <a:avLst/>
          </a:prstGeom>
        </p:spPr>
      </p:pic>
      <p:pic>
        <p:nvPicPr>
          <p:cNvPr id="17" name="Picture 16" descr="Diagram&#10;&#10;Description automatically generated">
            <a:extLst>
              <a:ext uri="{FF2B5EF4-FFF2-40B4-BE49-F238E27FC236}">
                <a16:creationId xmlns:a16="http://schemas.microsoft.com/office/drawing/2014/main" id="{D36D259C-44E8-13FB-9CB2-01918A123684}"/>
              </a:ext>
            </a:extLst>
          </p:cNvPr>
          <p:cNvPicPr>
            <a:picLocks noChangeAspect="1"/>
          </p:cNvPicPr>
          <p:nvPr/>
        </p:nvPicPr>
        <p:blipFill rotWithShape="1">
          <a:blip r:embed="rId6">
            <a:extLst>
              <a:ext uri="{28A0092B-C50C-407E-A947-70E740481C1C}">
                <a14:useLocalDpi xmlns:a14="http://schemas.microsoft.com/office/drawing/2010/main" val="0"/>
              </a:ext>
            </a:extLst>
          </a:blip>
          <a:srcRect l="6699" t="8063" r="27351" b="8449"/>
          <a:stretch/>
        </p:blipFill>
        <p:spPr>
          <a:xfrm>
            <a:off x="12192001" y="3732575"/>
            <a:ext cx="12059478" cy="8706754"/>
          </a:xfrm>
          <a:prstGeom prst="rect">
            <a:avLst/>
          </a:prstGeom>
        </p:spPr>
      </p:pic>
      <p:sp>
        <p:nvSpPr>
          <p:cNvPr id="19" name="TextBox 18">
            <a:extLst>
              <a:ext uri="{FF2B5EF4-FFF2-40B4-BE49-F238E27FC236}">
                <a16:creationId xmlns:a16="http://schemas.microsoft.com/office/drawing/2014/main" id="{59A52FA1-B58C-BD83-0ED2-12CE07DAEB3D}"/>
              </a:ext>
            </a:extLst>
          </p:cNvPr>
          <p:cNvSpPr txBox="1"/>
          <p:nvPr/>
        </p:nvSpPr>
        <p:spPr>
          <a:xfrm>
            <a:off x="-2101980" y="12796788"/>
            <a:ext cx="12195312"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 3D Model</a:t>
            </a:r>
          </a:p>
        </p:txBody>
      </p:sp>
      <p:sp>
        <p:nvSpPr>
          <p:cNvPr id="21" name="TextBox 20">
            <a:extLst>
              <a:ext uri="{FF2B5EF4-FFF2-40B4-BE49-F238E27FC236}">
                <a16:creationId xmlns:a16="http://schemas.microsoft.com/office/drawing/2014/main" id="{6BB2D317-8CEC-69A1-EA18-64830A92789E}"/>
              </a:ext>
            </a:extLst>
          </p:cNvPr>
          <p:cNvSpPr txBox="1"/>
          <p:nvPr/>
        </p:nvSpPr>
        <p:spPr>
          <a:xfrm>
            <a:off x="11597310" y="1262927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2: 2D Side View of the Model</a:t>
            </a:r>
          </a:p>
        </p:txBody>
      </p:sp>
      <p:sp>
        <p:nvSpPr>
          <p:cNvPr id="16" name="Rounded Rectangle 15"/>
          <p:cNvSpPr/>
          <p:nvPr/>
        </p:nvSpPr>
        <p:spPr>
          <a:xfrm>
            <a:off x="11180213" y="2743120"/>
            <a:ext cx="2486026"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cxnSp>
        <p:nvCxnSpPr>
          <p:cNvPr id="20" name="Straight Arrow Connector 19"/>
          <p:cNvCxnSpPr>
            <a:cxnSpLocks/>
          </p:cNvCxnSpPr>
          <p:nvPr/>
        </p:nvCxnSpPr>
        <p:spPr>
          <a:xfrm flipH="1" flipV="1">
            <a:off x="13510727" y="3452326"/>
            <a:ext cx="2444894" cy="16517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a:cxnSpLocks/>
          </p:cNvCxnSpPr>
          <p:nvPr/>
        </p:nvCxnSpPr>
        <p:spPr>
          <a:xfrm flipH="1" flipV="1">
            <a:off x="12185779" y="3564293"/>
            <a:ext cx="572278" cy="447474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flipV="1">
            <a:off x="14093274" y="8724900"/>
            <a:ext cx="765728" cy="12332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p:cNvCxnSpPr>
            <a:cxnSpLocks/>
          </p:cNvCxnSpPr>
          <p:nvPr/>
        </p:nvCxnSpPr>
        <p:spPr>
          <a:xfrm>
            <a:off x="15144752" y="6861504"/>
            <a:ext cx="52268" cy="71726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2" name="Rounded Rectangle 31"/>
          <p:cNvSpPr/>
          <p:nvPr/>
        </p:nvSpPr>
        <p:spPr>
          <a:xfrm>
            <a:off x="14007549" y="7791370"/>
            <a:ext cx="2486026"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33" name="TextBox 32"/>
          <p:cNvSpPr txBox="1"/>
          <p:nvPr/>
        </p:nvSpPr>
        <p:spPr>
          <a:xfrm>
            <a:off x="14007921" y="7930738"/>
            <a:ext cx="2485654"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0.25 m x 0.25 m</a:t>
            </a:r>
            <a:endParaRPr lang="en-US" dirty="0">
              <a:solidFill>
                <a:srgbClr val="FFFFFF"/>
              </a:solidFill>
            </a:endParaRPr>
          </a:p>
        </p:txBody>
      </p:sp>
      <p:sp>
        <p:nvSpPr>
          <p:cNvPr id="36" name="Oval 35"/>
          <p:cNvSpPr/>
          <p:nvPr/>
        </p:nvSpPr>
        <p:spPr>
          <a:xfrm>
            <a:off x="15883431" y="11323867"/>
            <a:ext cx="1989482" cy="836732"/>
          </a:xfrm>
          <a:prstGeom prst="ellipse">
            <a:avLst/>
          </a:prstGeom>
          <a:noFill/>
          <a:ln>
            <a:solidFill>
              <a:schemeClr val="accent6">
                <a:lumMod val="50000"/>
              </a:schemeClr>
            </a:solidFill>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cxnSp>
        <p:nvCxnSpPr>
          <p:cNvPr id="37" name="Straight Arrow Connector 36"/>
          <p:cNvCxnSpPr/>
          <p:nvPr/>
        </p:nvCxnSpPr>
        <p:spPr>
          <a:xfrm>
            <a:off x="5657023" y="10960135"/>
            <a:ext cx="2153478" cy="11597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p:cNvCxnSpPr/>
          <p:nvPr/>
        </p:nvCxnSpPr>
        <p:spPr>
          <a:xfrm>
            <a:off x="5430921" y="10630608"/>
            <a:ext cx="4218322" cy="8560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3" name="Rounded Rectangle 42"/>
          <p:cNvSpPr/>
          <p:nvPr/>
        </p:nvSpPr>
        <p:spPr>
          <a:xfrm>
            <a:off x="7759709" y="12300104"/>
            <a:ext cx="2486026"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44" name="TextBox 43"/>
          <p:cNvSpPr txBox="1"/>
          <p:nvPr/>
        </p:nvSpPr>
        <p:spPr>
          <a:xfrm>
            <a:off x="7760081" y="12439474"/>
            <a:ext cx="2485654"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Gears</a:t>
            </a:r>
            <a:endParaRPr lang="en-US" dirty="0">
              <a:solidFill>
                <a:srgbClr val="FFFFFF"/>
              </a:solidFill>
            </a:endParaRPr>
          </a:p>
        </p:txBody>
      </p:sp>
      <p:sp>
        <p:nvSpPr>
          <p:cNvPr id="45" name="Rounded Rectangle 44"/>
          <p:cNvSpPr/>
          <p:nvPr/>
        </p:nvSpPr>
        <p:spPr>
          <a:xfrm>
            <a:off x="9689079" y="11098710"/>
            <a:ext cx="2486026"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46" name="TextBox 45"/>
          <p:cNvSpPr txBox="1"/>
          <p:nvPr/>
        </p:nvSpPr>
        <p:spPr>
          <a:xfrm>
            <a:off x="9689451" y="11238080"/>
            <a:ext cx="2485654"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Shafts</a:t>
            </a:r>
            <a:endParaRPr lang="en-US" dirty="0">
              <a:solidFill>
                <a:srgbClr val="FFFFFF"/>
              </a:solidFill>
            </a:endParaRPr>
          </a:p>
        </p:txBody>
      </p:sp>
      <p:sp>
        <p:nvSpPr>
          <p:cNvPr id="49" name="Oval 48"/>
          <p:cNvSpPr/>
          <p:nvPr/>
        </p:nvSpPr>
        <p:spPr>
          <a:xfrm>
            <a:off x="5794805" y="7762556"/>
            <a:ext cx="1964906" cy="836732"/>
          </a:xfrm>
          <a:prstGeom prst="ellipse">
            <a:avLst/>
          </a:prstGeom>
          <a:noFill/>
          <a:ln>
            <a:solidFill>
              <a:schemeClr val="accent6">
                <a:lumMod val="50000"/>
              </a:schemeClr>
            </a:solidFill>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50" name="Oval 49"/>
          <p:cNvSpPr/>
          <p:nvPr/>
        </p:nvSpPr>
        <p:spPr>
          <a:xfrm>
            <a:off x="3466015" y="8715528"/>
            <a:ext cx="1964906" cy="836732"/>
          </a:xfrm>
          <a:prstGeom prst="ellipse">
            <a:avLst/>
          </a:prstGeom>
          <a:noFill/>
          <a:ln>
            <a:solidFill>
              <a:schemeClr val="accent6">
                <a:lumMod val="50000"/>
              </a:schemeClr>
            </a:solidFill>
          </a:ln>
        </p:spPr>
        <p:style>
          <a:lnRef idx="3">
            <a:schemeClr val="lt1"/>
          </a:lnRef>
          <a:fillRef idx="1">
            <a:schemeClr val="accent6"/>
          </a:fillRef>
          <a:effectRef idx="1">
            <a:schemeClr val="accent6"/>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cxnSp>
        <p:nvCxnSpPr>
          <p:cNvPr id="51" name="Straight Arrow Connector 50"/>
          <p:cNvCxnSpPr/>
          <p:nvPr/>
        </p:nvCxnSpPr>
        <p:spPr>
          <a:xfrm flipH="1">
            <a:off x="3015411" y="11519706"/>
            <a:ext cx="1317822" cy="73488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5" name="Rounded Rectangle 54"/>
          <p:cNvSpPr/>
          <p:nvPr/>
        </p:nvSpPr>
        <p:spPr>
          <a:xfrm>
            <a:off x="501019" y="11925420"/>
            <a:ext cx="2486026"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latin typeface="Helvetica Neue Medium"/>
              <a:ea typeface="Helvetica Neue Medium"/>
              <a:cs typeface="Helvetica Neue Medium"/>
              <a:sym typeface="Helvetica Neue Medium"/>
            </a:endParaRPr>
          </a:p>
        </p:txBody>
      </p:sp>
      <p:sp>
        <p:nvSpPr>
          <p:cNvPr id="56" name="TextBox 55"/>
          <p:cNvSpPr txBox="1"/>
          <p:nvPr/>
        </p:nvSpPr>
        <p:spPr>
          <a:xfrm>
            <a:off x="501391" y="12064788"/>
            <a:ext cx="2485654"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Mineral Wool</a:t>
            </a:r>
            <a:endParaRPr lang="en-US" dirty="0">
              <a:solidFill>
                <a:srgbClr val="FFFFFF"/>
              </a:solidFill>
            </a:endParaRPr>
          </a:p>
        </p:txBody>
      </p:sp>
      <p:sp>
        <p:nvSpPr>
          <p:cNvPr id="13" name="Oval 12">
            <a:extLst>
              <a:ext uri="{FF2B5EF4-FFF2-40B4-BE49-F238E27FC236}">
                <a16:creationId xmlns:a16="http://schemas.microsoft.com/office/drawing/2014/main" id="{42C4E28C-A586-CD62-4A21-046C526384E3}"/>
              </a:ext>
            </a:extLst>
          </p:cNvPr>
          <p:cNvSpPr/>
          <p:nvPr/>
        </p:nvSpPr>
        <p:spPr>
          <a:xfrm>
            <a:off x="2247902" y="9639301"/>
            <a:ext cx="1638300" cy="203835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a:p>
        </p:txBody>
      </p:sp>
    </p:spTree>
    <p:extLst>
      <p:ext uri="{BB962C8B-B14F-4D97-AF65-F5344CB8AC3E}">
        <p14:creationId xmlns:p14="http://schemas.microsoft.com/office/powerpoint/2010/main" val="340006335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fade">
                                      <p:cBhvr>
                                        <p:cTn id="25" dur="500"/>
                                        <p:tgtEl>
                                          <p:spTgt spid="3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xit" presetSubtype="0" fill="hold" nodeType="clickEffect">
                                  <p:stCondLst>
                                    <p:cond delay="0"/>
                                  </p:stCondLst>
                                  <p:childTnLst>
                                    <p:animEffect transition="out" filter="fade">
                                      <p:cBhvr>
                                        <p:cTn id="32" dur="500"/>
                                        <p:tgtEl>
                                          <p:spTgt spid="20"/>
                                        </p:tgtEl>
                                      </p:cBhvr>
                                    </p:animEffect>
                                    <p:set>
                                      <p:cBhvr>
                                        <p:cTn id="33" dur="1" fill="hold">
                                          <p:stCondLst>
                                            <p:cond delay="499"/>
                                          </p:stCondLst>
                                        </p:cTn>
                                        <p:tgtEl>
                                          <p:spTgt spid="20"/>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par>
                                <p:cTn id="40" presetID="10" presetClass="exit" presetSubtype="0" fill="hold" nodeType="withEffect">
                                  <p:stCondLst>
                                    <p:cond delay="0"/>
                                  </p:stCondLst>
                                  <p:childTnLst>
                                    <p:animEffect transition="out" filter="fade">
                                      <p:cBhvr>
                                        <p:cTn id="41" dur="500"/>
                                        <p:tgtEl>
                                          <p:spTgt spid="22"/>
                                        </p:tgtEl>
                                      </p:cBhvr>
                                    </p:animEffect>
                                    <p:set>
                                      <p:cBhvr>
                                        <p:cTn id="42" dur="1" fill="hold">
                                          <p:stCondLst>
                                            <p:cond delay="499"/>
                                          </p:stCondLst>
                                        </p:cTn>
                                        <p:tgtEl>
                                          <p:spTgt spid="22"/>
                                        </p:tgtEl>
                                        <p:attrNameLst>
                                          <p:attrName>style.visibility</p:attrName>
                                        </p:attrNameLst>
                                      </p:cBhvr>
                                      <p:to>
                                        <p:strVal val="hidden"/>
                                      </p:to>
                                    </p:set>
                                  </p:childTnLst>
                                </p:cTn>
                              </p:par>
                              <p:par>
                                <p:cTn id="43" presetID="10" presetClass="exit" presetSubtype="0" fill="hold" nodeType="withEffect">
                                  <p:stCondLst>
                                    <p:cond delay="0"/>
                                  </p:stCondLst>
                                  <p:childTnLst>
                                    <p:animEffect transition="out" filter="fade">
                                      <p:cBhvr>
                                        <p:cTn id="44" dur="500"/>
                                        <p:tgtEl>
                                          <p:spTgt spid="24"/>
                                        </p:tgtEl>
                                      </p:cBhvr>
                                    </p:animEffect>
                                    <p:set>
                                      <p:cBhvr>
                                        <p:cTn id="45" dur="1" fill="hold">
                                          <p:stCondLst>
                                            <p:cond delay="499"/>
                                          </p:stCondLst>
                                        </p:cTn>
                                        <p:tgtEl>
                                          <p:spTgt spid="24"/>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27"/>
                                        </p:tgtEl>
                                      </p:cBhvr>
                                    </p:animEffect>
                                    <p:set>
                                      <p:cBhvr>
                                        <p:cTn id="48" dur="1" fill="hold">
                                          <p:stCondLst>
                                            <p:cond delay="499"/>
                                          </p:stCondLst>
                                        </p:cTn>
                                        <p:tgtEl>
                                          <p:spTgt spid="27"/>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33"/>
                                        </p:tgtEl>
                                      </p:cBhvr>
                                    </p:animEffect>
                                    <p:set>
                                      <p:cBhvr>
                                        <p:cTn id="51" dur="1" fill="hold">
                                          <p:stCondLst>
                                            <p:cond delay="499"/>
                                          </p:stCondLst>
                                        </p:cTn>
                                        <p:tgtEl>
                                          <p:spTgt spid="33"/>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32"/>
                                        </p:tgtEl>
                                      </p:cBhvr>
                                    </p:animEffect>
                                    <p:set>
                                      <p:cBhvr>
                                        <p:cTn id="54" dur="1" fill="hold">
                                          <p:stCondLst>
                                            <p:cond delay="499"/>
                                          </p:stCondLst>
                                        </p:cTn>
                                        <p:tgtEl>
                                          <p:spTgt spid="32"/>
                                        </p:tgtEl>
                                        <p:attrNameLst>
                                          <p:attrName>style.visibility</p:attrName>
                                        </p:attrNameLst>
                                      </p:cBhvr>
                                      <p:to>
                                        <p:strVal val="hidden"/>
                                      </p:to>
                                    </p:set>
                                  </p:childTnLst>
                                </p:cTn>
                              </p:par>
                              <p:par>
                                <p:cTn id="55" presetID="10" presetClass="entr" presetSubtype="0" fill="hold" grpId="0" nodeType="with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36"/>
                                        </p:tgtEl>
                                      </p:cBhvr>
                                    </p:animEffect>
                                    <p:set>
                                      <p:cBhvr>
                                        <p:cTn id="62" dur="1" fill="hold">
                                          <p:stCondLst>
                                            <p:cond delay="499"/>
                                          </p:stCondLst>
                                        </p:cTn>
                                        <p:tgtEl>
                                          <p:spTgt spid="36"/>
                                        </p:tgtEl>
                                        <p:attrNameLst>
                                          <p:attrName>style.visibility</p:attrName>
                                        </p:attrNameLst>
                                      </p:cBhvr>
                                      <p:to>
                                        <p:strVal val="hidden"/>
                                      </p:to>
                                    </p:set>
                                  </p:childTnLst>
                                </p:cTn>
                              </p:par>
                              <p:par>
                                <p:cTn id="63" presetID="10" presetClass="entr" presetSubtype="0" fill="hold" grpId="0" nodeType="withEffect">
                                  <p:stCondLst>
                                    <p:cond delay="0"/>
                                  </p:stCondLst>
                                  <p:childTnLst>
                                    <p:set>
                                      <p:cBhvr>
                                        <p:cTn id="64" dur="1" fill="hold">
                                          <p:stCondLst>
                                            <p:cond delay="0"/>
                                          </p:stCondLst>
                                        </p:cTn>
                                        <p:tgtEl>
                                          <p:spTgt spid="43"/>
                                        </p:tgtEl>
                                        <p:attrNameLst>
                                          <p:attrName>style.visibility</p:attrName>
                                        </p:attrNameLst>
                                      </p:cBhvr>
                                      <p:to>
                                        <p:strVal val="visible"/>
                                      </p:to>
                                    </p:set>
                                    <p:animEffect transition="in" filter="fade">
                                      <p:cBhvr>
                                        <p:cTn id="65" dur="500"/>
                                        <p:tgtEl>
                                          <p:spTgt spid="4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4"/>
                                        </p:tgtEl>
                                        <p:attrNameLst>
                                          <p:attrName>style.visibility</p:attrName>
                                        </p:attrNameLst>
                                      </p:cBhvr>
                                      <p:to>
                                        <p:strVal val="visible"/>
                                      </p:to>
                                    </p:set>
                                    <p:animEffect transition="in" filter="fade">
                                      <p:cBhvr>
                                        <p:cTn id="68" dur="500"/>
                                        <p:tgtEl>
                                          <p:spTgt spid="44"/>
                                        </p:tgtEl>
                                      </p:cBhvr>
                                    </p:animEffect>
                                  </p:childTnLst>
                                </p:cTn>
                              </p:par>
                              <p:par>
                                <p:cTn id="69" presetID="10" presetClass="entr" presetSubtype="0" fill="hold" nodeType="with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fade">
                                      <p:cBhvr>
                                        <p:cTn id="71" dur="500"/>
                                        <p:tgtEl>
                                          <p:spTgt spid="37"/>
                                        </p:tgtEl>
                                      </p:cBhvr>
                                    </p:animEffect>
                                  </p:childTnLst>
                                </p:cTn>
                              </p:par>
                              <p:par>
                                <p:cTn id="72" presetID="10" presetClass="entr" presetSubtype="0" fill="hold" nodeType="with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500"/>
                                        <p:tgtEl>
                                          <p:spTgt spid="40"/>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45"/>
                                        </p:tgtEl>
                                        <p:attrNameLst>
                                          <p:attrName>style.visibility</p:attrName>
                                        </p:attrNameLst>
                                      </p:cBhvr>
                                      <p:to>
                                        <p:strVal val="visible"/>
                                      </p:to>
                                    </p:set>
                                    <p:animEffect transition="in" filter="fade">
                                      <p:cBhvr>
                                        <p:cTn id="77" dur="500"/>
                                        <p:tgtEl>
                                          <p:spTgt spid="4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6"/>
                                        </p:tgtEl>
                                        <p:attrNameLst>
                                          <p:attrName>style.visibility</p:attrName>
                                        </p:attrNameLst>
                                      </p:cBhvr>
                                      <p:to>
                                        <p:strVal val="visible"/>
                                      </p:to>
                                    </p:set>
                                    <p:animEffect transition="in" filter="fade">
                                      <p:cBhvr>
                                        <p:cTn id="80" dur="500"/>
                                        <p:tgtEl>
                                          <p:spTgt spid="46"/>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xit" presetSubtype="0" fill="hold" grpId="1" nodeType="clickEffect">
                                  <p:stCondLst>
                                    <p:cond delay="0"/>
                                  </p:stCondLst>
                                  <p:childTnLst>
                                    <p:animEffect transition="out" filter="fade">
                                      <p:cBhvr>
                                        <p:cTn id="84" dur="500"/>
                                        <p:tgtEl>
                                          <p:spTgt spid="43"/>
                                        </p:tgtEl>
                                      </p:cBhvr>
                                    </p:animEffect>
                                    <p:set>
                                      <p:cBhvr>
                                        <p:cTn id="85" dur="1" fill="hold">
                                          <p:stCondLst>
                                            <p:cond delay="499"/>
                                          </p:stCondLst>
                                        </p:cTn>
                                        <p:tgtEl>
                                          <p:spTgt spid="43"/>
                                        </p:tgtEl>
                                        <p:attrNameLst>
                                          <p:attrName>style.visibility</p:attrName>
                                        </p:attrNameLst>
                                      </p:cBhvr>
                                      <p:to>
                                        <p:strVal val="hidden"/>
                                      </p:to>
                                    </p:set>
                                  </p:childTnLst>
                                </p:cTn>
                              </p:par>
                              <p:par>
                                <p:cTn id="86" presetID="10" presetClass="exit" presetSubtype="0" fill="hold" grpId="1" nodeType="withEffect">
                                  <p:stCondLst>
                                    <p:cond delay="0"/>
                                  </p:stCondLst>
                                  <p:childTnLst>
                                    <p:animEffect transition="out" filter="fade">
                                      <p:cBhvr>
                                        <p:cTn id="87" dur="500"/>
                                        <p:tgtEl>
                                          <p:spTgt spid="44"/>
                                        </p:tgtEl>
                                      </p:cBhvr>
                                    </p:animEffect>
                                    <p:set>
                                      <p:cBhvr>
                                        <p:cTn id="88" dur="1" fill="hold">
                                          <p:stCondLst>
                                            <p:cond delay="499"/>
                                          </p:stCondLst>
                                        </p:cTn>
                                        <p:tgtEl>
                                          <p:spTgt spid="44"/>
                                        </p:tgtEl>
                                        <p:attrNameLst>
                                          <p:attrName>style.visibility</p:attrName>
                                        </p:attrNameLst>
                                      </p:cBhvr>
                                      <p:to>
                                        <p:strVal val="hidden"/>
                                      </p:to>
                                    </p:set>
                                  </p:childTnLst>
                                </p:cTn>
                              </p:par>
                              <p:par>
                                <p:cTn id="89" presetID="10" presetClass="exit" presetSubtype="0" fill="hold" nodeType="withEffect">
                                  <p:stCondLst>
                                    <p:cond delay="0"/>
                                  </p:stCondLst>
                                  <p:childTnLst>
                                    <p:animEffect transition="out" filter="fade">
                                      <p:cBhvr>
                                        <p:cTn id="90" dur="500"/>
                                        <p:tgtEl>
                                          <p:spTgt spid="37"/>
                                        </p:tgtEl>
                                      </p:cBhvr>
                                    </p:animEffect>
                                    <p:set>
                                      <p:cBhvr>
                                        <p:cTn id="91" dur="1" fill="hold">
                                          <p:stCondLst>
                                            <p:cond delay="499"/>
                                          </p:stCondLst>
                                        </p:cTn>
                                        <p:tgtEl>
                                          <p:spTgt spid="37"/>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40"/>
                                        </p:tgtEl>
                                      </p:cBhvr>
                                    </p:animEffect>
                                    <p:set>
                                      <p:cBhvr>
                                        <p:cTn id="94" dur="1" fill="hold">
                                          <p:stCondLst>
                                            <p:cond delay="499"/>
                                          </p:stCondLst>
                                        </p:cTn>
                                        <p:tgtEl>
                                          <p:spTgt spid="40"/>
                                        </p:tgtEl>
                                        <p:attrNameLst>
                                          <p:attrName>style.visibility</p:attrName>
                                        </p:attrNameLst>
                                      </p:cBhvr>
                                      <p:to>
                                        <p:strVal val="hidden"/>
                                      </p:to>
                                    </p:set>
                                  </p:childTnLst>
                                </p:cTn>
                              </p:par>
                              <p:par>
                                <p:cTn id="95" presetID="10" presetClass="exit" presetSubtype="0" fill="hold" grpId="1" nodeType="withEffect">
                                  <p:stCondLst>
                                    <p:cond delay="0"/>
                                  </p:stCondLst>
                                  <p:childTnLst>
                                    <p:animEffect transition="out" filter="fade">
                                      <p:cBhvr>
                                        <p:cTn id="96" dur="500"/>
                                        <p:tgtEl>
                                          <p:spTgt spid="45"/>
                                        </p:tgtEl>
                                      </p:cBhvr>
                                    </p:animEffect>
                                    <p:set>
                                      <p:cBhvr>
                                        <p:cTn id="97" dur="1" fill="hold">
                                          <p:stCondLst>
                                            <p:cond delay="499"/>
                                          </p:stCondLst>
                                        </p:cTn>
                                        <p:tgtEl>
                                          <p:spTgt spid="45"/>
                                        </p:tgtEl>
                                        <p:attrNameLst>
                                          <p:attrName>style.visibility</p:attrName>
                                        </p:attrNameLst>
                                      </p:cBhvr>
                                      <p:to>
                                        <p:strVal val="hidden"/>
                                      </p:to>
                                    </p:set>
                                  </p:childTnLst>
                                </p:cTn>
                              </p:par>
                              <p:par>
                                <p:cTn id="98" presetID="10" presetClass="exit" presetSubtype="0" fill="hold" grpId="1" nodeType="withEffect">
                                  <p:stCondLst>
                                    <p:cond delay="0"/>
                                  </p:stCondLst>
                                  <p:childTnLst>
                                    <p:animEffect transition="out" filter="fade">
                                      <p:cBhvr>
                                        <p:cTn id="99" dur="500"/>
                                        <p:tgtEl>
                                          <p:spTgt spid="46"/>
                                        </p:tgtEl>
                                      </p:cBhvr>
                                    </p:animEffect>
                                    <p:set>
                                      <p:cBhvr>
                                        <p:cTn id="100" dur="1" fill="hold">
                                          <p:stCondLst>
                                            <p:cond delay="499"/>
                                          </p:stCondLst>
                                        </p:cTn>
                                        <p:tgtEl>
                                          <p:spTgt spid="46"/>
                                        </p:tgtEl>
                                        <p:attrNameLst>
                                          <p:attrName>style.visibility</p:attrName>
                                        </p:attrNameLst>
                                      </p:cBhvr>
                                      <p:to>
                                        <p:strVal val="hidden"/>
                                      </p:to>
                                    </p:set>
                                  </p:childTnLst>
                                </p:cTn>
                              </p:par>
                              <p:par>
                                <p:cTn id="101" presetID="10" presetClass="entr" presetSubtype="0" fill="hold" grpId="0" nodeType="withEffect">
                                  <p:stCondLst>
                                    <p:cond delay="0"/>
                                  </p:stCondLst>
                                  <p:childTnLst>
                                    <p:set>
                                      <p:cBhvr>
                                        <p:cTn id="102" dur="1" fill="hold">
                                          <p:stCondLst>
                                            <p:cond delay="0"/>
                                          </p:stCondLst>
                                        </p:cTn>
                                        <p:tgtEl>
                                          <p:spTgt spid="49"/>
                                        </p:tgtEl>
                                        <p:attrNameLst>
                                          <p:attrName>style.visibility</p:attrName>
                                        </p:attrNameLst>
                                      </p:cBhvr>
                                      <p:to>
                                        <p:strVal val="visible"/>
                                      </p:to>
                                    </p:set>
                                    <p:animEffect transition="in" filter="fade">
                                      <p:cBhvr>
                                        <p:cTn id="103" dur="500"/>
                                        <p:tgtEl>
                                          <p:spTgt spid="49"/>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xit" presetSubtype="0" fill="hold" grpId="1" nodeType="clickEffect">
                                  <p:stCondLst>
                                    <p:cond delay="0"/>
                                  </p:stCondLst>
                                  <p:childTnLst>
                                    <p:animEffect transition="out" filter="fade">
                                      <p:cBhvr>
                                        <p:cTn id="107" dur="500"/>
                                        <p:tgtEl>
                                          <p:spTgt spid="49"/>
                                        </p:tgtEl>
                                      </p:cBhvr>
                                    </p:animEffect>
                                    <p:set>
                                      <p:cBhvr>
                                        <p:cTn id="108" dur="1" fill="hold">
                                          <p:stCondLst>
                                            <p:cond delay="499"/>
                                          </p:stCondLst>
                                        </p:cTn>
                                        <p:tgtEl>
                                          <p:spTgt spid="49"/>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10" presetClass="exit" presetSubtype="0" fill="hold" grpId="0" nodeType="clickEffect">
                                  <p:stCondLst>
                                    <p:cond delay="0"/>
                                  </p:stCondLst>
                                  <p:childTnLst>
                                    <p:animEffect transition="out" filter="fade">
                                      <p:cBhvr>
                                        <p:cTn id="112" dur="500"/>
                                        <p:tgtEl>
                                          <p:spTgt spid="50"/>
                                        </p:tgtEl>
                                      </p:cBhvr>
                                    </p:animEffect>
                                    <p:set>
                                      <p:cBhvr>
                                        <p:cTn id="113" dur="1" fill="hold">
                                          <p:stCondLst>
                                            <p:cond delay="499"/>
                                          </p:stCondLst>
                                        </p:cTn>
                                        <p:tgtEl>
                                          <p:spTgt spid="50"/>
                                        </p:tgtEl>
                                        <p:attrNameLst>
                                          <p:attrName>style.visibility</p:attrName>
                                        </p:attrNameLst>
                                      </p:cBhvr>
                                      <p:to>
                                        <p:strVal val="hidden"/>
                                      </p:to>
                                    </p:set>
                                  </p:childTnLst>
                                </p:cTn>
                              </p:par>
                            </p:childTnLst>
                          </p:cTn>
                        </p:par>
                      </p:childTnLst>
                    </p:cTn>
                  </p:par>
                  <p:par>
                    <p:cTn id="114" fill="hold">
                      <p:stCondLst>
                        <p:cond delay="indefinite"/>
                      </p:stCondLst>
                      <p:childTnLst>
                        <p:par>
                          <p:cTn id="115" fill="hold">
                            <p:stCondLst>
                              <p:cond delay="0"/>
                            </p:stCondLst>
                            <p:childTnLst>
                              <p:par>
                                <p:cTn id="116" presetID="10" presetClass="exit" presetSubtype="0" fill="hold" grpId="0" nodeType="clickEffect">
                                  <p:stCondLst>
                                    <p:cond delay="0"/>
                                  </p:stCondLst>
                                  <p:childTnLst>
                                    <p:animEffect transition="out" filter="fade">
                                      <p:cBhvr>
                                        <p:cTn id="117" dur="500"/>
                                        <p:tgtEl>
                                          <p:spTgt spid="55"/>
                                        </p:tgtEl>
                                      </p:cBhvr>
                                    </p:animEffect>
                                    <p:set>
                                      <p:cBhvr>
                                        <p:cTn id="118" dur="1" fill="hold">
                                          <p:stCondLst>
                                            <p:cond delay="499"/>
                                          </p:stCondLst>
                                        </p:cTn>
                                        <p:tgtEl>
                                          <p:spTgt spid="55"/>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0" presetClass="exit" presetSubtype="0" fill="hold" grpId="0" nodeType="clickEffect">
                                  <p:stCondLst>
                                    <p:cond delay="0"/>
                                  </p:stCondLst>
                                  <p:childTnLst>
                                    <p:animEffect transition="out" filter="fade">
                                      <p:cBhvr>
                                        <p:cTn id="122" dur="500"/>
                                        <p:tgtEl>
                                          <p:spTgt spid="56"/>
                                        </p:tgtEl>
                                      </p:cBhvr>
                                    </p:animEffect>
                                    <p:set>
                                      <p:cBhvr>
                                        <p:cTn id="123" dur="1" fill="hold">
                                          <p:stCondLst>
                                            <p:cond delay="499"/>
                                          </p:stCondLst>
                                        </p:cTn>
                                        <p:tgtEl>
                                          <p:spTgt spid="56"/>
                                        </p:tgtEl>
                                        <p:attrNameLst>
                                          <p:attrName>style.visibility</p:attrName>
                                        </p:attrNameLst>
                                      </p:cBhvr>
                                      <p:to>
                                        <p:strVal val="hidden"/>
                                      </p:to>
                                    </p:set>
                                  </p:childTnLst>
                                </p:cTn>
                              </p:par>
                              <p:par>
                                <p:cTn id="124" presetID="10" presetClass="exit" presetSubtype="0" fill="hold" nodeType="withEffect">
                                  <p:stCondLst>
                                    <p:cond delay="0"/>
                                  </p:stCondLst>
                                  <p:childTnLst>
                                    <p:animEffect transition="out" filter="fade">
                                      <p:cBhvr>
                                        <p:cTn id="125" dur="500"/>
                                        <p:tgtEl>
                                          <p:spTgt spid="51"/>
                                        </p:tgtEl>
                                      </p:cBhvr>
                                    </p:animEffect>
                                    <p:set>
                                      <p:cBhvr>
                                        <p:cTn id="126" dur="1" fill="hold">
                                          <p:stCondLst>
                                            <p:cond delay="499"/>
                                          </p:stCondLst>
                                        </p:cTn>
                                        <p:tgtEl>
                                          <p:spTgt spid="51"/>
                                        </p:tgtEl>
                                        <p:attrNameLst>
                                          <p:attrName>style.visibility</p:attrName>
                                        </p:attrNameLst>
                                      </p:cBhvr>
                                      <p:to>
                                        <p:strVal val="hidden"/>
                                      </p:to>
                                    </p:se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13"/>
                                        </p:tgtEl>
                                        <p:attrNameLst>
                                          <p:attrName>style.visibility</p:attrName>
                                        </p:attrNameLst>
                                      </p:cBhvr>
                                      <p:to>
                                        <p:strVal val="visible"/>
                                      </p:to>
                                    </p:set>
                                    <p:animEffect transition="in" filter="fade">
                                      <p:cBhvr>
                                        <p:cTn id="131" dur="500"/>
                                        <p:tgtEl>
                                          <p:spTgt spid="13"/>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xit" presetSubtype="0" fill="hold" grpId="1" nodeType="clickEffect">
                                  <p:stCondLst>
                                    <p:cond delay="0"/>
                                  </p:stCondLst>
                                  <p:childTnLst>
                                    <p:animEffect transition="out" filter="fade">
                                      <p:cBhvr>
                                        <p:cTn id="135" dur="500"/>
                                        <p:tgtEl>
                                          <p:spTgt spid="13"/>
                                        </p:tgtEl>
                                      </p:cBhvr>
                                    </p:animEffect>
                                    <p:set>
                                      <p:cBhvr>
                                        <p:cTn id="136"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8" grpId="0"/>
      <p:bldP spid="18" grpId="1"/>
      <p:bldP spid="32" grpId="0" animBg="1"/>
      <p:bldP spid="32" grpId="1" animBg="1"/>
      <p:bldP spid="33" grpId="0"/>
      <p:bldP spid="33" grpId="1"/>
      <p:bldP spid="36" grpId="0" animBg="1"/>
      <p:bldP spid="36" grpId="1" animBg="1"/>
      <p:bldP spid="43" grpId="0" animBg="1"/>
      <p:bldP spid="43" grpId="1" animBg="1"/>
      <p:bldP spid="44" grpId="0"/>
      <p:bldP spid="44" grpId="1"/>
      <p:bldP spid="45" grpId="0" animBg="1"/>
      <p:bldP spid="45" grpId="1" animBg="1"/>
      <p:bldP spid="46" grpId="0"/>
      <p:bldP spid="46" grpId="1"/>
      <p:bldP spid="49" grpId="0" animBg="1"/>
      <p:bldP spid="49" grpId="1" animBg="1"/>
      <p:bldP spid="50" grpId="0" animBg="1"/>
      <p:bldP spid="55" grpId="0" animBg="1"/>
      <p:bldP spid="56" grpId="0"/>
      <p:bldP spid="13" grpId="0" animBg="1"/>
      <p:bldP spid="13"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he American university of beirut:…"/>
          <p:cNvSpPr txBox="1"/>
          <p:nvPr/>
        </p:nvSpPr>
        <p:spPr>
          <a:xfrm>
            <a:off x="1783482" y="5597059"/>
            <a:ext cx="21550771" cy="19723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l">
              <a:lnSpc>
                <a:spcPct val="90000"/>
              </a:lnSpc>
              <a:defRPr sz="4500" b="1" cap="all">
                <a:solidFill>
                  <a:srgbClr val="FFFFFF"/>
                </a:solidFill>
                <a:latin typeface="Proxima Nova Rg"/>
                <a:ea typeface="Proxima Nova Rg"/>
                <a:cs typeface="Proxima Nova Rg"/>
                <a:sym typeface="Proxima Nova"/>
              </a:defRPr>
            </a:pPr>
            <a:r>
              <a:rPr lang="en-US" dirty="0">
                <a:latin typeface="Helvetica" pitchFamily="2" charset="0"/>
              </a:rPr>
              <a:t>Enhanced solar-regenerated solid desiccant combined with </a:t>
            </a:r>
          </a:p>
          <a:p>
            <a:pPr algn="l">
              <a:lnSpc>
                <a:spcPct val="90000"/>
              </a:lnSpc>
              <a:defRPr sz="4500" b="1" cap="all">
                <a:solidFill>
                  <a:srgbClr val="FFFFFF"/>
                </a:solidFill>
                <a:latin typeface="Proxima Nova Rg"/>
                <a:ea typeface="Proxima Nova Rg"/>
                <a:cs typeface="Proxima Nova Rg"/>
                <a:sym typeface="Proxima Nova"/>
              </a:defRPr>
            </a:pPr>
            <a:r>
              <a:rPr lang="en-US" dirty="0">
                <a:latin typeface="Helvetica" pitchFamily="2" charset="0"/>
              </a:rPr>
              <a:t>Breathable wall for direct indoor humidity pumping in hot and </a:t>
            </a:r>
          </a:p>
          <a:p>
            <a:pPr algn="l">
              <a:lnSpc>
                <a:spcPct val="90000"/>
              </a:lnSpc>
              <a:defRPr sz="4500" b="1" cap="all">
                <a:solidFill>
                  <a:srgbClr val="FFFFFF"/>
                </a:solidFill>
                <a:latin typeface="Proxima Nova Rg"/>
                <a:ea typeface="Proxima Nova Rg"/>
                <a:cs typeface="Proxima Nova Rg"/>
                <a:sym typeface="Proxima Nova"/>
              </a:defRPr>
            </a:pPr>
            <a:r>
              <a:rPr lang="en-US" dirty="0">
                <a:latin typeface="Helvetica" pitchFamily="2" charset="0"/>
              </a:rPr>
              <a:t>Humid climate</a:t>
            </a:r>
          </a:p>
        </p:txBody>
      </p:sp>
      <p:sp>
        <p:nvSpPr>
          <p:cNvPr id="154" name="Fadlo R. Khuri, MD"/>
          <p:cNvSpPr txBox="1"/>
          <p:nvPr/>
        </p:nvSpPr>
        <p:spPr>
          <a:xfrm>
            <a:off x="1765521" y="8232034"/>
            <a:ext cx="19353055" cy="64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defTabSz="457200">
              <a:defRPr sz="3500">
                <a:solidFill>
                  <a:srgbClr val="FFFFFF"/>
                </a:solidFill>
                <a:latin typeface="Proxima Nova Lt"/>
                <a:ea typeface="Proxima Nova Lt"/>
                <a:cs typeface="Proxima Nova Lt"/>
                <a:sym typeface="Proxima Nova Semibold"/>
              </a:defRPr>
            </a:lvl1pPr>
          </a:lstStyle>
          <a:p>
            <a:r>
              <a:rPr lang="en-US" dirty="0">
                <a:latin typeface="Helvetica" pitchFamily="2" charset="0"/>
              </a:rPr>
              <a:t>Jihad </a:t>
            </a:r>
            <a:r>
              <a:rPr lang="en-US" dirty="0" err="1">
                <a:latin typeface="Helvetica" pitchFamily="2" charset="0"/>
              </a:rPr>
              <a:t>Jundi</a:t>
            </a:r>
            <a:r>
              <a:rPr lang="en-US" dirty="0">
                <a:latin typeface="Helvetica" pitchFamily="2" charset="0"/>
              </a:rPr>
              <a:t>, Carl </a:t>
            </a:r>
            <a:r>
              <a:rPr lang="en-US" dirty="0" err="1">
                <a:latin typeface="Helvetica" pitchFamily="2" charset="0"/>
              </a:rPr>
              <a:t>Tamerian</a:t>
            </a:r>
            <a:r>
              <a:rPr lang="en-US" dirty="0">
                <a:latin typeface="Helvetica" pitchFamily="2" charset="0"/>
              </a:rPr>
              <a:t>, Aya Sabee Ayoun, Maria Naser El Khoury, Mohammad El </a:t>
            </a:r>
            <a:r>
              <a:rPr lang="en-US" dirty="0" err="1">
                <a:latin typeface="Helvetica" pitchFamily="2" charset="0"/>
              </a:rPr>
              <a:t>Mokdad</a:t>
            </a:r>
            <a:endParaRPr dirty="0">
              <a:latin typeface="Helvetica" pitchFamily="2" charset="0"/>
            </a:endParaRPr>
          </a:p>
        </p:txBody>
      </p:sp>
      <p:sp>
        <p:nvSpPr>
          <p:cNvPr id="155" name="Board of Trustees - August 16, 2022"/>
          <p:cNvSpPr txBox="1"/>
          <p:nvPr/>
        </p:nvSpPr>
        <p:spPr>
          <a:xfrm>
            <a:off x="1820939" y="9801862"/>
            <a:ext cx="6027291"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2700">
                <a:solidFill>
                  <a:srgbClr val="FFFFFF"/>
                </a:solidFill>
                <a:latin typeface="Proxima Nova Rg"/>
                <a:ea typeface="Proxima Nova Rg"/>
                <a:cs typeface="Proxima Nova Rg"/>
                <a:sym typeface="Proxima Nova"/>
              </a:defRPr>
            </a:pPr>
            <a:r>
              <a:rPr lang="en-US" dirty="0">
                <a:latin typeface="Helvetica" pitchFamily="2" charset="0"/>
              </a:rPr>
              <a:t>MECH 502 Presentation–</a:t>
            </a:r>
            <a:r>
              <a:rPr lang="en-US" dirty="0">
                <a:solidFill>
                  <a:srgbClr val="000000"/>
                </a:solidFill>
                <a:latin typeface="Helvetica" pitchFamily="2" charset="0"/>
                <a:sym typeface="Times Roman"/>
              </a:rPr>
              <a:t> </a:t>
            </a:r>
            <a:r>
              <a:rPr lang="en-US" dirty="0">
                <a:latin typeface="Helvetica" pitchFamily="2" charset="0"/>
              </a:rPr>
              <a:t>May 5</a:t>
            </a:r>
            <a:r>
              <a:rPr dirty="0">
                <a:latin typeface="Helvetica" pitchFamily="2" charset="0"/>
              </a:rPr>
              <a:t>, 202</a:t>
            </a:r>
            <a:r>
              <a:rPr lang="en-US" dirty="0">
                <a:latin typeface="Helvetica" pitchFamily="2" charset="0"/>
              </a:rPr>
              <a:t>3</a:t>
            </a:r>
            <a:endParaRPr dirty="0">
              <a:latin typeface="Helvetica" pitchFamily="2" charset="0"/>
            </a:endParaRPr>
          </a:p>
        </p:txBody>
      </p:sp>
      <p:sp>
        <p:nvSpPr>
          <p:cNvPr id="156" name="Office of the President  |  American University of Beirut"/>
          <p:cNvSpPr txBox="1"/>
          <p:nvPr/>
        </p:nvSpPr>
        <p:spPr>
          <a:xfrm>
            <a:off x="1801942" y="10439403"/>
            <a:ext cx="7867538"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defTabSz="457200">
              <a:defRPr sz="2700">
                <a:solidFill>
                  <a:srgbClr val="FFFFFF"/>
                </a:solidFill>
                <a:latin typeface="Proxima Nova Lt"/>
                <a:ea typeface="Proxima Nova Lt"/>
                <a:cs typeface="Proxima Nova Lt"/>
                <a:sym typeface="Proxima Nova Semibold"/>
              </a:defRPr>
            </a:lvl1pPr>
          </a:lstStyle>
          <a:p>
            <a:r>
              <a:rPr lang="en-US" dirty="0">
                <a:latin typeface="Helvetica" pitchFamily="2" charset="0"/>
              </a:rPr>
              <a:t>MECH Department </a:t>
            </a:r>
            <a:r>
              <a:rPr dirty="0">
                <a:latin typeface="Helvetica" pitchFamily="2" charset="0"/>
              </a:rPr>
              <a:t>|  American University of Beirut</a:t>
            </a:r>
          </a:p>
        </p:txBody>
      </p:sp>
      <p:sp>
        <p:nvSpPr>
          <p:cNvPr id="158" name="Line"/>
          <p:cNvSpPr/>
          <p:nvPr/>
        </p:nvSpPr>
        <p:spPr>
          <a:xfrm>
            <a:off x="1783482" y="9007384"/>
            <a:ext cx="8131227" cy="0"/>
          </a:xfrm>
          <a:prstGeom prst="line">
            <a:avLst/>
          </a:prstGeom>
          <a:ln w="25400" cap="rnd">
            <a:solidFill>
              <a:srgbClr val="FFFFFF">
                <a:alpha val="66798"/>
              </a:srgbClr>
            </a:solidFill>
            <a:custDash>
              <a:ds d="100000" sp="200000"/>
            </a:custDash>
          </a:ln>
        </p:spPr>
        <p:txBody>
          <a:bodyPr lIns="50800" tIns="50800" rIns="50800" bIns="50800" anchor="ctr"/>
          <a:lstStyle/>
          <a:p>
            <a:endParaRPr/>
          </a:p>
        </p:txBody>
      </p:sp>
      <p:pic>
        <p:nvPicPr>
          <p:cNvPr id="9" name="Picture 8">
            <a:extLst>
              <a:ext uri="{FF2B5EF4-FFF2-40B4-BE49-F238E27FC236}">
                <a16:creationId xmlns:a16="http://schemas.microsoft.com/office/drawing/2014/main" id="{EE908579-591F-2049-BB2E-5B37D06AFF9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765522" y="2779666"/>
            <a:ext cx="8149187" cy="1904015"/>
          </a:xfrm>
          <a:prstGeom prst="rect">
            <a:avLst/>
          </a:prstGeom>
        </p:spPr>
      </p:pic>
      <p:pic>
        <p:nvPicPr>
          <p:cNvPr id="2" name="Picture 1">
            <a:extLst>
              <a:ext uri="{FF2B5EF4-FFF2-40B4-BE49-F238E27FC236}">
                <a16:creationId xmlns:a16="http://schemas.microsoft.com/office/drawing/2014/main" id="{19DC6F51-CC5A-93D7-9393-63A55005FA5C}"/>
              </a:ext>
            </a:extLst>
          </p:cNvPr>
          <p:cNvPicPr>
            <a:picLocks noChangeAspect="1"/>
          </p:cNvPicPr>
          <p:nvPr/>
        </p:nvPicPr>
        <p:blipFill>
          <a:blip r:embed="rId3"/>
          <a:stretch>
            <a:fillRect/>
          </a:stretch>
        </p:blipFill>
        <p:spPr>
          <a:xfrm>
            <a:off x="1765521" y="11721380"/>
            <a:ext cx="1274618" cy="1274618"/>
          </a:xfrm>
          <a:prstGeom prst="rect">
            <a:avLst/>
          </a:prstGeom>
        </p:spPr>
      </p:pic>
      <p:sp>
        <p:nvSpPr>
          <p:cNvPr id="3" name="Office of the President  |  American University of Beirut">
            <a:extLst>
              <a:ext uri="{FF2B5EF4-FFF2-40B4-BE49-F238E27FC236}">
                <a16:creationId xmlns:a16="http://schemas.microsoft.com/office/drawing/2014/main" id="{F175E0E2-9FC3-D177-7B5A-88B8249C2989}"/>
              </a:ext>
            </a:extLst>
          </p:cNvPr>
          <p:cNvSpPr txBox="1"/>
          <p:nvPr/>
        </p:nvSpPr>
        <p:spPr>
          <a:xfrm>
            <a:off x="1760378" y="9178639"/>
            <a:ext cx="10752944"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defTabSz="457200">
              <a:defRPr sz="2700">
                <a:solidFill>
                  <a:srgbClr val="FFFFFF"/>
                </a:solidFill>
                <a:latin typeface="Proxima Nova Lt"/>
                <a:ea typeface="Proxima Nova Lt"/>
                <a:cs typeface="Proxima Nova Lt"/>
                <a:sym typeface="Proxima Nova Semibold"/>
              </a:defRPr>
            </a:lvl1pPr>
          </a:lstStyle>
          <a:p>
            <a:r>
              <a:rPr lang="en-US" dirty="0">
                <a:latin typeface="Helvetica" pitchFamily="2" charset="0"/>
              </a:rPr>
              <a:t>Advisor &amp; Co-Advisor </a:t>
            </a:r>
            <a:r>
              <a:rPr dirty="0">
                <a:latin typeface="Helvetica" pitchFamily="2" charset="0"/>
              </a:rPr>
              <a:t>| </a:t>
            </a:r>
            <a:r>
              <a:rPr lang="en-US" dirty="0">
                <a:latin typeface="Helvetica" pitchFamily="2" charset="0"/>
              </a:rPr>
              <a:t>Dr.</a:t>
            </a:r>
            <a:r>
              <a:rPr dirty="0">
                <a:latin typeface="Helvetica" pitchFamily="2" charset="0"/>
              </a:rPr>
              <a:t> </a:t>
            </a:r>
            <a:r>
              <a:rPr lang="en-US" dirty="0" err="1">
                <a:latin typeface="Helvetica" pitchFamily="2" charset="0"/>
              </a:rPr>
              <a:t>Nessreen</a:t>
            </a:r>
            <a:r>
              <a:rPr lang="en-US" dirty="0">
                <a:latin typeface="Helvetica" pitchFamily="2" charset="0"/>
              </a:rPr>
              <a:t> </a:t>
            </a:r>
            <a:r>
              <a:rPr lang="en-US" dirty="0" err="1">
                <a:latin typeface="Helvetica" pitchFamily="2" charset="0"/>
              </a:rPr>
              <a:t>Ghaddar</a:t>
            </a:r>
            <a:r>
              <a:rPr lang="en-US" dirty="0">
                <a:latin typeface="Helvetica" pitchFamily="2" charset="0"/>
              </a:rPr>
              <a:t> &amp; Dr. Kamel </a:t>
            </a:r>
            <a:r>
              <a:rPr lang="en-US" dirty="0" err="1">
                <a:latin typeface="Helvetica" pitchFamily="2" charset="0"/>
              </a:rPr>
              <a:t>Aboughali</a:t>
            </a:r>
            <a:endParaRPr dirty="0">
              <a:latin typeface="Helvetica" pitchFamily="2" charset="0"/>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C3BE7594-C933-5AB9-FF7B-F30C87C4AFF3}"/>
              </a:ext>
            </a:extLst>
          </p:cNvPr>
          <p:cNvGrpSpPr/>
          <p:nvPr/>
        </p:nvGrpSpPr>
        <p:grpSpPr>
          <a:xfrm>
            <a:off x="1565189" y="1986708"/>
            <a:ext cx="16581968" cy="5401985"/>
            <a:chOff x="-934278" y="-3276597"/>
            <a:chExt cx="16581967" cy="5401983"/>
          </a:xfrm>
        </p:grpSpPr>
        <p:sp>
          <p:nvSpPr>
            <p:cNvPr id="3" name="TITLE gOES HERE LOREM IPSUM DOLOR.">
              <a:extLst>
                <a:ext uri="{FF2B5EF4-FFF2-40B4-BE49-F238E27FC236}">
                  <a16:creationId xmlns:a16="http://schemas.microsoft.com/office/drawing/2014/main" id="{55EE73F4-12DA-0E7D-C7F2-7F067D993E41}"/>
                </a:ext>
              </a:extLst>
            </p:cNvPr>
            <p:cNvSpPr txBox="1"/>
            <p:nvPr/>
          </p:nvSpPr>
          <p:spPr>
            <a:xfrm>
              <a:off x="-934278" y="-3276597"/>
              <a:ext cx="14510843" cy="224933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4.1 System description</a:t>
              </a:r>
            </a:p>
            <a:p>
              <a:pPr algn="l">
                <a:lnSpc>
                  <a:spcPct val="90000"/>
                </a:lnSpc>
                <a:defRPr sz="5500" cap="all">
                  <a:solidFill>
                    <a:srgbClr val="791633"/>
                  </a:solidFill>
                  <a:latin typeface="Proxima Nova Th"/>
                  <a:ea typeface="Proxima Nova Th"/>
                  <a:cs typeface="Proxima Nova Th"/>
                  <a:sym typeface="Proxima Nova Extrabold"/>
                </a:defRPr>
              </a:pPr>
              <a:endParaRPr lang="en-US" sz="6000" b="1" dirty="0">
                <a:solidFill>
                  <a:schemeClr val="bg2">
                    <a:lumMod val="10000"/>
                  </a:schemeClr>
                </a:solidFill>
                <a:latin typeface="Helvetica" pitchFamily="2" charset="0"/>
              </a:endParaRPr>
            </a:p>
            <a:p>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0B71D3C0-0DCD-567F-7740-4CABE3645A2E}"/>
                </a:ext>
              </a:extLst>
            </p:cNvPr>
            <p:cNvSpPr txBox="1"/>
            <p:nvPr/>
          </p:nvSpPr>
          <p:spPr>
            <a:xfrm>
              <a:off x="-642837" y="1561129"/>
              <a:ext cx="16290526"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B927892E-5B09-5D8F-AAE9-3AE0F93FD93D}"/>
              </a:ext>
            </a:extLst>
          </p:cNvPr>
          <p:cNvSpPr txBox="1"/>
          <p:nvPr/>
        </p:nvSpPr>
        <p:spPr>
          <a:xfrm>
            <a:off x="16437411" y="677914"/>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99D2CCCD-E5F6-512C-79D7-AF4F49146AE3}"/>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313A36A6-5D75-FA29-0576-A06BC242EE66}"/>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8" name="Picture 7">
            <a:extLst>
              <a:ext uri="{FF2B5EF4-FFF2-40B4-BE49-F238E27FC236}">
                <a16:creationId xmlns:a16="http://schemas.microsoft.com/office/drawing/2014/main" id="{CBE88A69-3ECE-B541-F1B4-313FE965CF6B}"/>
              </a:ext>
            </a:extLst>
          </p:cNvPr>
          <p:cNvPicPr>
            <a:picLocks noChangeAspect="1"/>
          </p:cNvPicPr>
          <p:nvPr/>
        </p:nvPicPr>
        <p:blipFill>
          <a:blip r:embed="rId3"/>
          <a:stretch>
            <a:fillRect/>
          </a:stretch>
        </p:blipFill>
        <p:spPr>
          <a:xfrm>
            <a:off x="22927353" y="668732"/>
            <a:ext cx="904687" cy="904687"/>
          </a:xfrm>
          <a:prstGeom prst="rect">
            <a:avLst/>
          </a:prstGeom>
        </p:spPr>
      </p:pic>
      <p:pic>
        <p:nvPicPr>
          <p:cNvPr id="9" name="Image">
            <a:extLst>
              <a:ext uri="{FF2B5EF4-FFF2-40B4-BE49-F238E27FC236}">
                <a16:creationId xmlns:a16="http://schemas.microsoft.com/office/drawing/2014/main" id="{994D419C-871F-CC09-1FDC-EA29ED42605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ECA90D5E-3377-C302-EE9A-DE46EFDDAEBF}"/>
              </a:ext>
            </a:extLst>
          </p:cNvPr>
          <p:cNvSpPr txBox="1"/>
          <p:nvPr/>
        </p:nvSpPr>
        <p:spPr>
          <a:xfrm>
            <a:off x="1948070"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    BELT VIEWS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4" name="Picture 13" descr="Diagram, table&#10;&#10;Description automatically generated with medium confidence">
            <a:extLst>
              <a:ext uri="{FF2B5EF4-FFF2-40B4-BE49-F238E27FC236}">
                <a16:creationId xmlns:a16="http://schemas.microsoft.com/office/drawing/2014/main" id="{9FE23B3D-B186-CC9D-2B6F-11F8A1E36DEE}"/>
              </a:ext>
            </a:extLst>
          </p:cNvPr>
          <p:cNvPicPr>
            <a:picLocks noChangeAspect="1"/>
          </p:cNvPicPr>
          <p:nvPr/>
        </p:nvPicPr>
        <p:blipFill rotWithShape="1">
          <a:blip r:embed="rId5">
            <a:extLst>
              <a:ext uri="{28A0092B-C50C-407E-A947-70E740481C1C}">
                <a14:useLocalDpi xmlns:a14="http://schemas.microsoft.com/office/drawing/2010/main" val="0"/>
              </a:ext>
            </a:extLst>
          </a:blip>
          <a:srcRect l="36793" t="6633" r="34050" b="7951"/>
          <a:stretch/>
        </p:blipFill>
        <p:spPr>
          <a:xfrm>
            <a:off x="2921214" y="3480510"/>
            <a:ext cx="6147305" cy="10129568"/>
          </a:xfrm>
          <a:prstGeom prst="rect">
            <a:avLst/>
          </a:prstGeom>
        </p:spPr>
      </p:pic>
      <p:pic>
        <p:nvPicPr>
          <p:cNvPr id="16" name="Picture 15" descr="Diagram&#10;&#10;Description automatically generated with medium confidence">
            <a:extLst>
              <a:ext uri="{FF2B5EF4-FFF2-40B4-BE49-F238E27FC236}">
                <a16:creationId xmlns:a16="http://schemas.microsoft.com/office/drawing/2014/main" id="{E7AE5941-1D2E-FF49-9A1F-DBB733128252}"/>
              </a:ext>
            </a:extLst>
          </p:cNvPr>
          <p:cNvPicPr>
            <a:picLocks noChangeAspect="1"/>
          </p:cNvPicPr>
          <p:nvPr/>
        </p:nvPicPr>
        <p:blipFill rotWithShape="1">
          <a:blip r:embed="rId6">
            <a:extLst>
              <a:ext uri="{28A0092B-C50C-407E-A947-70E740481C1C}">
                <a14:useLocalDpi xmlns:a14="http://schemas.microsoft.com/office/drawing/2010/main" val="0"/>
              </a:ext>
            </a:extLst>
          </a:blip>
          <a:srcRect l="43999" t="9050" r="26805" b="5875"/>
          <a:stretch/>
        </p:blipFill>
        <p:spPr>
          <a:xfrm>
            <a:off x="16565863" y="3679034"/>
            <a:ext cx="6147305" cy="10036966"/>
          </a:xfrm>
          <a:prstGeom prst="rect">
            <a:avLst/>
          </a:prstGeom>
        </p:spPr>
      </p:pic>
      <p:sp>
        <p:nvSpPr>
          <p:cNvPr id="21" name="TextBox 20">
            <a:extLst>
              <a:ext uri="{FF2B5EF4-FFF2-40B4-BE49-F238E27FC236}">
                <a16:creationId xmlns:a16="http://schemas.microsoft.com/office/drawing/2014/main" id="{7B324DD9-C9E8-3C9E-EEA1-877AA3272EC3}"/>
              </a:ext>
            </a:extLst>
          </p:cNvPr>
          <p:cNvSpPr txBox="1"/>
          <p:nvPr/>
        </p:nvSpPr>
        <p:spPr>
          <a:xfrm>
            <a:off x="-1852246" y="13131313"/>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solidFill>
                  <a:schemeClr val="bg2">
                    <a:lumMod val="10000"/>
                  </a:schemeClr>
                </a:solidFill>
              </a:rPr>
              <a:t>Figure 3:</a:t>
            </a:r>
            <a:endParaRPr lang="en-US" dirty="0"/>
          </a:p>
        </p:txBody>
      </p:sp>
      <p:sp>
        <p:nvSpPr>
          <p:cNvPr id="23" name="TextBox 22">
            <a:extLst>
              <a:ext uri="{FF2B5EF4-FFF2-40B4-BE49-F238E27FC236}">
                <a16:creationId xmlns:a16="http://schemas.microsoft.com/office/drawing/2014/main" id="{E3F90B09-4198-C70E-9531-79C43D5DA8C9}"/>
              </a:ext>
            </a:extLst>
          </p:cNvPr>
          <p:cNvSpPr txBox="1"/>
          <p:nvPr/>
        </p:nvSpPr>
        <p:spPr>
          <a:xfrm>
            <a:off x="10339754" y="13148413"/>
            <a:ext cx="13118122"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solidFill>
                  <a:schemeClr val="bg2">
                    <a:lumMod val="10000"/>
                  </a:schemeClr>
                </a:solidFill>
              </a:rPr>
              <a:t>Figure 4:</a:t>
            </a:r>
            <a:endParaRPr lang="en-US" dirty="0"/>
          </a:p>
        </p:txBody>
      </p:sp>
      <p:sp>
        <p:nvSpPr>
          <p:cNvPr id="15" name="Rounded Rectangle 14"/>
          <p:cNvSpPr/>
          <p:nvPr/>
        </p:nvSpPr>
        <p:spPr>
          <a:xfrm>
            <a:off x="9736530" y="7003767"/>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TextBox 16"/>
          <p:cNvSpPr txBox="1"/>
          <p:nvPr/>
        </p:nvSpPr>
        <p:spPr>
          <a:xfrm>
            <a:off x="9702529" y="7125087"/>
            <a:ext cx="252002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4 Gears with 8.5cm diameter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cxnSp>
        <p:nvCxnSpPr>
          <p:cNvPr id="18" name="Straight Arrow Connector 17"/>
          <p:cNvCxnSpPr/>
          <p:nvPr/>
        </p:nvCxnSpPr>
        <p:spPr>
          <a:xfrm flipH="1">
            <a:off x="12222555" y="4844163"/>
            <a:ext cx="5608246" cy="22364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p:cNvCxnSpPr/>
          <p:nvPr/>
        </p:nvCxnSpPr>
        <p:spPr>
          <a:xfrm flipH="1" flipV="1">
            <a:off x="12222555" y="8077614"/>
            <a:ext cx="5689469" cy="385624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p:cNvCxnSpPr/>
          <p:nvPr/>
        </p:nvCxnSpPr>
        <p:spPr>
          <a:xfrm flipV="1">
            <a:off x="18840450" y="4812210"/>
            <a:ext cx="1488883" cy="12456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Rounded Rectangle 26"/>
          <p:cNvSpPr/>
          <p:nvPr/>
        </p:nvSpPr>
        <p:spPr>
          <a:xfrm>
            <a:off x="20335985" y="4182820"/>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8" name="TextBox 27"/>
          <p:cNvSpPr txBox="1"/>
          <p:nvPr/>
        </p:nvSpPr>
        <p:spPr>
          <a:xfrm>
            <a:off x="20301984" y="4304140"/>
            <a:ext cx="252002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Chain with thickness 3mm</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29" name="Oval 28"/>
          <p:cNvSpPr/>
          <p:nvPr/>
        </p:nvSpPr>
        <p:spPr>
          <a:xfrm>
            <a:off x="2287204" y="7519045"/>
            <a:ext cx="6670617" cy="1350654"/>
          </a:xfrm>
          <a:prstGeom prst="ellipse">
            <a:avLst/>
          </a:prstGeom>
          <a:no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31" name="Straight Arrow Connector 30"/>
          <p:cNvCxnSpPr/>
          <p:nvPr/>
        </p:nvCxnSpPr>
        <p:spPr>
          <a:xfrm>
            <a:off x="8401050" y="8655264"/>
            <a:ext cx="1372139" cy="174753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Rounded Rectangle 32"/>
          <p:cNvSpPr/>
          <p:nvPr/>
        </p:nvSpPr>
        <p:spPr>
          <a:xfrm>
            <a:off x="9798304" y="9772140"/>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4" name="TextBox 33"/>
          <p:cNvSpPr txBox="1"/>
          <p:nvPr/>
        </p:nvSpPr>
        <p:spPr>
          <a:xfrm>
            <a:off x="9764303" y="9893460"/>
            <a:ext cx="252002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40 silica gel coated plates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Tree>
    <p:extLst>
      <p:ext uri="{BB962C8B-B14F-4D97-AF65-F5344CB8AC3E}">
        <p14:creationId xmlns:p14="http://schemas.microsoft.com/office/powerpoint/2010/main" val="393110993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8"/>
                                        </p:tgtEl>
                                      </p:cBhvr>
                                    </p:animEffect>
                                    <p:set>
                                      <p:cBhvr>
                                        <p:cTn id="21" dur="1" fill="hold">
                                          <p:stCondLst>
                                            <p:cond delay="499"/>
                                          </p:stCondLst>
                                        </p:cTn>
                                        <p:tgtEl>
                                          <p:spTgt spid="18"/>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17"/>
                                        </p:tgtEl>
                                      </p:cBhvr>
                                    </p:animEffect>
                                    <p:set>
                                      <p:cBhvr>
                                        <p:cTn id="24" dur="1" fill="hold">
                                          <p:stCondLst>
                                            <p:cond delay="499"/>
                                          </p:stCondLst>
                                        </p:cTn>
                                        <p:tgtEl>
                                          <p:spTgt spid="17"/>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15"/>
                                        </p:tgtEl>
                                      </p:cBhvr>
                                    </p:animEffect>
                                    <p:set>
                                      <p:cBhvr>
                                        <p:cTn id="27" dur="1" fill="hold">
                                          <p:stCondLst>
                                            <p:cond delay="499"/>
                                          </p:stCondLst>
                                        </p:cTn>
                                        <p:tgtEl>
                                          <p:spTgt spid="15"/>
                                        </p:tgtEl>
                                        <p:attrNameLst>
                                          <p:attrName>style.visibility</p:attrName>
                                        </p:attrNameLst>
                                      </p:cBhvr>
                                      <p:to>
                                        <p:strVal val="hidden"/>
                                      </p:to>
                                    </p:set>
                                  </p:childTnLst>
                                </p:cTn>
                              </p:par>
                              <p:par>
                                <p:cTn id="28" presetID="10" presetClass="exit" presetSubtype="0" fill="hold" nodeType="withEffect">
                                  <p:stCondLst>
                                    <p:cond delay="0"/>
                                  </p:stCondLst>
                                  <p:childTnLst>
                                    <p:animEffect transition="out" filter="fade">
                                      <p:cBhvr>
                                        <p:cTn id="29" dur="500"/>
                                        <p:tgtEl>
                                          <p:spTgt spid="19"/>
                                        </p:tgtEl>
                                      </p:cBhvr>
                                    </p:animEffect>
                                    <p:set>
                                      <p:cBhvr>
                                        <p:cTn id="30" dur="1" fill="hold">
                                          <p:stCondLst>
                                            <p:cond delay="499"/>
                                          </p:stCondLst>
                                        </p:cTn>
                                        <p:tgtEl>
                                          <p:spTgt spid="19"/>
                                        </p:tgtEl>
                                        <p:attrNameLst>
                                          <p:attrName>style.visibility</p:attrName>
                                        </p:attrNameLst>
                                      </p:cBhvr>
                                      <p:to>
                                        <p:strVal val="hidden"/>
                                      </p:to>
                                    </p:se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28"/>
                                        </p:tgtEl>
                                      </p:cBhvr>
                                    </p:animEffect>
                                    <p:set>
                                      <p:cBhvr>
                                        <p:cTn id="44" dur="1" fill="hold">
                                          <p:stCondLst>
                                            <p:cond delay="499"/>
                                          </p:stCondLst>
                                        </p:cTn>
                                        <p:tgtEl>
                                          <p:spTgt spid="28"/>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27"/>
                                        </p:tgtEl>
                                      </p:cBhvr>
                                    </p:animEffect>
                                    <p:set>
                                      <p:cBhvr>
                                        <p:cTn id="47" dur="1" fill="hold">
                                          <p:stCondLst>
                                            <p:cond delay="499"/>
                                          </p:stCondLst>
                                        </p:cTn>
                                        <p:tgtEl>
                                          <p:spTgt spid="27"/>
                                        </p:tgtEl>
                                        <p:attrNameLst>
                                          <p:attrName>style.visibility</p:attrName>
                                        </p:attrNameLst>
                                      </p:cBhvr>
                                      <p:to>
                                        <p:strVal val="hidden"/>
                                      </p:to>
                                    </p:set>
                                  </p:childTnLst>
                                </p:cTn>
                              </p:par>
                              <p:par>
                                <p:cTn id="48" presetID="10" presetClass="exit" presetSubtype="0" fill="hold" nodeType="withEffect">
                                  <p:stCondLst>
                                    <p:cond delay="0"/>
                                  </p:stCondLst>
                                  <p:childTnLst>
                                    <p:animEffect transition="out" filter="fade">
                                      <p:cBhvr>
                                        <p:cTn id="49" dur="500"/>
                                        <p:tgtEl>
                                          <p:spTgt spid="22"/>
                                        </p:tgtEl>
                                      </p:cBhvr>
                                    </p:animEffect>
                                    <p:set>
                                      <p:cBhvr>
                                        <p:cTn id="50" dur="1" fill="hold">
                                          <p:stCondLst>
                                            <p:cond delay="499"/>
                                          </p:stCondLst>
                                        </p:cTn>
                                        <p:tgtEl>
                                          <p:spTgt spid="22"/>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34"/>
                                        </p:tgtEl>
                                        <p:attrNameLst>
                                          <p:attrName>style.visibility</p:attrName>
                                        </p:attrNameLst>
                                      </p:cBhvr>
                                      <p:to>
                                        <p:strVal val="visible"/>
                                      </p:to>
                                    </p:set>
                                    <p:animEffect transition="in" filter="fade">
                                      <p:cBhvr>
                                        <p:cTn id="58" dur="500"/>
                                        <p:tgtEl>
                                          <p:spTgt spid="3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500"/>
                                        <p:tgtEl>
                                          <p:spTgt spid="29"/>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xit" presetSubtype="0" fill="hold" nodeType="clickEffect">
                                  <p:stCondLst>
                                    <p:cond delay="0"/>
                                  </p:stCondLst>
                                  <p:childTnLst>
                                    <p:animEffect transition="out" filter="fade">
                                      <p:cBhvr>
                                        <p:cTn id="68" dur="500"/>
                                        <p:tgtEl>
                                          <p:spTgt spid="31"/>
                                        </p:tgtEl>
                                      </p:cBhvr>
                                    </p:animEffect>
                                    <p:set>
                                      <p:cBhvr>
                                        <p:cTn id="69" dur="1" fill="hold">
                                          <p:stCondLst>
                                            <p:cond delay="499"/>
                                          </p:stCondLst>
                                        </p:cTn>
                                        <p:tgtEl>
                                          <p:spTgt spid="31"/>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33"/>
                                        </p:tgtEl>
                                      </p:cBhvr>
                                    </p:animEffect>
                                    <p:set>
                                      <p:cBhvr>
                                        <p:cTn id="72" dur="1" fill="hold">
                                          <p:stCondLst>
                                            <p:cond delay="499"/>
                                          </p:stCondLst>
                                        </p:cTn>
                                        <p:tgtEl>
                                          <p:spTgt spid="33"/>
                                        </p:tgtEl>
                                        <p:attrNameLst>
                                          <p:attrName>style.visibility</p:attrName>
                                        </p:attrNameLst>
                                      </p:cBhvr>
                                      <p:to>
                                        <p:strVal val="hidden"/>
                                      </p:to>
                                    </p:set>
                                  </p:childTnLst>
                                </p:cTn>
                              </p:par>
                              <p:par>
                                <p:cTn id="73" presetID="10" presetClass="exit" presetSubtype="0" fill="hold" grpId="1" nodeType="withEffect">
                                  <p:stCondLst>
                                    <p:cond delay="0"/>
                                  </p:stCondLst>
                                  <p:childTnLst>
                                    <p:animEffect transition="out" filter="fade">
                                      <p:cBhvr>
                                        <p:cTn id="74" dur="500"/>
                                        <p:tgtEl>
                                          <p:spTgt spid="34"/>
                                        </p:tgtEl>
                                      </p:cBhvr>
                                    </p:animEffect>
                                    <p:set>
                                      <p:cBhvr>
                                        <p:cTn id="75" dur="1" fill="hold">
                                          <p:stCondLst>
                                            <p:cond delay="499"/>
                                          </p:stCondLst>
                                        </p:cTn>
                                        <p:tgtEl>
                                          <p:spTgt spid="34"/>
                                        </p:tgtEl>
                                        <p:attrNameLst>
                                          <p:attrName>style.visibility</p:attrName>
                                        </p:attrNameLst>
                                      </p:cBhvr>
                                      <p:to>
                                        <p:strVal val="hidden"/>
                                      </p:to>
                                    </p:set>
                                  </p:childTnLst>
                                </p:cTn>
                              </p:par>
                              <p:par>
                                <p:cTn id="76" presetID="10" presetClass="exit" presetSubtype="0" fill="hold" grpId="1" nodeType="withEffect">
                                  <p:stCondLst>
                                    <p:cond delay="0"/>
                                  </p:stCondLst>
                                  <p:childTnLst>
                                    <p:animEffect transition="out" filter="fade">
                                      <p:cBhvr>
                                        <p:cTn id="77" dur="500"/>
                                        <p:tgtEl>
                                          <p:spTgt spid="29"/>
                                        </p:tgtEl>
                                      </p:cBhvr>
                                    </p:animEffect>
                                    <p:set>
                                      <p:cBhvr>
                                        <p:cTn id="78" dur="1" fill="hold">
                                          <p:stCondLst>
                                            <p:cond delay="499"/>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P spid="17" grpId="0"/>
      <p:bldP spid="17" grpId="1"/>
      <p:bldP spid="27" grpId="0" animBg="1"/>
      <p:bldP spid="27" grpId="1" animBg="1"/>
      <p:bldP spid="28" grpId="0"/>
      <p:bldP spid="28" grpId="1"/>
      <p:bldP spid="29" grpId="0" animBg="1"/>
      <p:bldP spid="29" grpId="1" animBg="1"/>
      <p:bldP spid="33" grpId="0" animBg="1"/>
      <p:bldP spid="33" grpId="1" animBg="1"/>
      <p:bldP spid="34" grpId="0"/>
      <p:bldP spid="34"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373284"/>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21" name="TextBox 20">
            <a:extLst>
              <a:ext uri="{FF2B5EF4-FFF2-40B4-BE49-F238E27FC236}">
                <a16:creationId xmlns:a16="http://schemas.microsoft.com/office/drawing/2014/main" id="{6BB2D317-8CEC-69A1-EA18-64830A92789E}"/>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1</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1" y="3845169"/>
            <a:ext cx="6119446"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649415" y="4023144"/>
            <a:ext cx="5744308"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791633"/>
                </a:solidFill>
                <a:effectLst/>
                <a:uFillTx/>
                <a:latin typeface="+mn-lt"/>
                <a:ea typeface="+mn-ea"/>
                <a:cs typeface="+mn-cs"/>
                <a:sym typeface="Helvetica Neue"/>
              </a:rPr>
              <a:t>Chamber</a:t>
            </a:r>
          </a:p>
        </p:txBody>
      </p:sp>
      <p:cxnSp>
        <p:nvCxnSpPr>
          <p:cNvPr id="16" name="Straight Arrow Connector 15">
            <a:extLst>
              <a:ext uri="{FF2B5EF4-FFF2-40B4-BE49-F238E27FC236}">
                <a16:creationId xmlns:a16="http://schemas.microsoft.com/office/drawing/2014/main" id="{9105F717-3A65-7D1A-EDAD-289FE381C9DD}"/>
              </a:ext>
            </a:extLst>
          </p:cNvPr>
          <p:cNvCxnSpPr>
            <a:cxnSpLocks/>
          </p:cNvCxnSpPr>
          <p:nvPr/>
        </p:nvCxnSpPr>
        <p:spPr>
          <a:xfrm flipH="1" flipV="1">
            <a:off x="10011508" y="7971692"/>
            <a:ext cx="1641230" cy="1688123"/>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D3717A9-AF86-00E4-2E25-BDD24B454CC0}"/>
              </a:ext>
            </a:extLst>
          </p:cNvPr>
          <p:cNvCxnSpPr/>
          <p:nvPr/>
        </p:nvCxnSpPr>
        <p:spPr>
          <a:xfrm flipH="1">
            <a:off x="10503877" y="6096000"/>
            <a:ext cx="3399692" cy="91440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3" name="Rounded Rectangle 15">
            <a:extLst>
              <a:ext uri="{FF2B5EF4-FFF2-40B4-BE49-F238E27FC236}">
                <a16:creationId xmlns:a16="http://schemas.microsoft.com/office/drawing/2014/main" id="{C4064148-C997-09DF-76B1-ECF609A54E8D}"/>
              </a:ext>
            </a:extLst>
          </p:cNvPr>
          <p:cNvSpPr/>
          <p:nvPr/>
        </p:nvSpPr>
        <p:spPr>
          <a:xfrm>
            <a:off x="7853729" y="7047158"/>
            <a:ext cx="2486025"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1x1x1m</a:t>
            </a:r>
          </a:p>
        </p:txBody>
      </p:sp>
    </p:spTree>
    <p:extLst>
      <p:ext uri="{BB962C8B-B14F-4D97-AF65-F5344CB8AC3E}">
        <p14:creationId xmlns:p14="http://schemas.microsoft.com/office/powerpoint/2010/main" val="3617630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373284"/>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2</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5400" dirty="0">
                <a:solidFill>
                  <a:srgbClr val="791633"/>
                </a:solidFill>
              </a:rPr>
              <a:t>Cooling and Shading</a:t>
            </a:r>
            <a:endParaRPr kumimoji="0" lang="en-US" sz="5400" b="0" i="0" u="none" strike="noStrike" cap="none" spc="0" normalizeH="0" baseline="0" dirty="0">
              <a:ln>
                <a:noFill/>
              </a:ln>
              <a:solidFill>
                <a:srgbClr val="791633"/>
              </a:solidFill>
              <a:effectLst/>
              <a:uFillTx/>
              <a:latin typeface="+mn-lt"/>
              <a:ea typeface="+mn-ea"/>
              <a:cs typeface="+mn-cs"/>
              <a:sym typeface="Helvetica Neue"/>
            </a:endParaRPr>
          </a:p>
        </p:txBody>
      </p:sp>
      <p:sp>
        <p:nvSpPr>
          <p:cNvPr id="23" name="Rounded Rectangle 15">
            <a:extLst>
              <a:ext uri="{FF2B5EF4-FFF2-40B4-BE49-F238E27FC236}">
                <a16:creationId xmlns:a16="http://schemas.microsoft.com/office/drawing/2014/main" id="{C4064148-C997-09DF-76B1-ECF609A54E8D}"/>
              </a:ext>
            </a:extLst>
          </p:cNvPr>
          <p:cNvSpPr/>
          <p:nvPr/>
        </p:nvSpPr>
        <p:spPr>
          <a:xfrm>
            <a:off x="20772559" y="3506789"/>
            <a:ext cx="2486025"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Shading</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3" name="Oval 2">
            <a:extLst>
              <a:ext uri="{FF2B5EF4-FFF2-40B4-BE49-F238E27FC236}">
                <a16:creationId xmlns:a16="http://schemas.microsoft.com/office/drawing/2014/main" id="{BE2DAC02-DFA0-5F6A-30B2-DA4FB719700B}"/>
              </a:ext>
            </a:extLst>
          </p:cNvPr>
          <p:cNvSpPr/>
          <p:nvPr/>
        </p:nvSpPr>
        <p:spPr>
          <a:xfrm rot="1854671">
            <a:off x="18031654" y="4548553"/>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5" name="Straight Arrow Connector 14">
            <a:extLst>
              <a:ext uri="{FF2B5EF4-FFF2-40B4-BE49-F238E27FC236}">
                <a16:creationId xmlns:a16="http://schemas.microsoft.com/office/drawing/2014/main" id="{FF8D3F20-95C2-24D5-5845-F265B4EE201D}"/>
              </a:ext>
            </a:extLst>
          </p:cNvPr>
          <p:cNvCxnSpPr/>
          <p:nvPr/>
        </p:nvCxnSpPr>
        <p:spPr>
          <a:xfrm flipV="1">
            <a:off x="20140246" y="4267200"/>
            <a:ext cx="1477108" cy="1242646"/>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17" name="Picture 16" descr="Diagram, engineering drawing&#10;&#10;Description automatically generated">
            <a:extLst>
              <a:ext uri="{FF2B5EF4-FFF2-40B4-BE49-F238E27FC236}">
                <a16:creationId xmlns:a16="http://schemas.microsoft.com/office/drawing/2014/main" id="{6134280A-32C3-B0B4-2BDB-F3C58D33F183}"/>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6" y="1594338"/>
            <a:ext cx="12385336" cy="11086681"/>
          </a:xfrm>
          <a:prstGeom prst="rect">
            <a:avLst/>
          </a:prstGeom>
        </p:spPr>
      </p:pic>
      <p:sp>
        <p:nvSpPr>
          <p:cNvPr id="19" name="Rounded Rectangle 15">
            <a:extLst>
              <a:ext uri="{FF2B5EF4-FFF2-40B4-BE49-F238E27FC236}">
                <a16:creationId xmlns:a16="http://schemas.microsoft.com/office/drawing/2014/main" id="{4D3B527E-3467-FD18-4D65-B57F7035AB33}"/>
              </a:ext>
            </a:extLst>
          </p:cNvPr>
          <p:cNvSpPr/>
          <p:nvPr/>
        </p:nvSpPr>
        <p:spPr>
          <a:xfrm>
            <a:off x="20772558" y="3506788"/>
            <a:ext cx="2486025"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Shading</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20" name="Oval 19">
            <a:extLst>
              <a:ext uri="{FF2B5EF4-FFF2-40B4-BE49-F238E27FC236}">
                <a16:creationId xmlns:a16="http://schemas.microsoft.com/office/drawing/2014/main" id="{D17551DB-0B70-A6C9-DF43-BAA9D1326453}"/>
              </a:ext>
            </a:extLst>
          </p:cNvPr>
          <p:cNvSpPr/>
          <p:nvPr/>
        </p:nvSpPr>
        <p:spPr>
          <a:xfrm rot="1854671">
            <a:off x="18031653" y="4548552"/>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22" name="Straight Arrow Connector 21">
            <a:extLst>
              <a:ext uri="{FF2B5EF4-FFF2-40B4-BE49-F238E27FC236}">
                <a16:creationId xmlns:a16="http://schemas.microsoft.com/office/drawing/2014/main" id="{3311D3DF-4933-25ED-9082-7B3855B28EBD}"/>
              </a:ext>
            </a:extLst>
          </p:cNvPr>
          <p:cNvCxnSpPr/>
          <p:nvPr/>
        </p:nvCxnSpPr>
        <p:spPr>
          <a:xfrm flipV="1">
            <a:off x="20140245" y="4267199"/>
            <a:ext cx="1477108" cy="1242646"/>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4" name="Oval 23">
            <a:extLst>
              <a:ext uri="{FF2B5EF4-FFF2-40B4-BE49-F238E27FC236}">
                <a16:creationId xmlns:a16="http://schemas.microsoft.com/office/drawing/2014/main" id="{BCCC44C8-6130-CC43-E1BB-5904A1844D75}"/>
              </a:ext>
            </a:extLst>
          </p:cNvPr>
          <p:cNvSpPr/>
          <p:nvPr/>
        </p:nvSpPr>
        <p:spPr>
          <a:xfrm rot="1854671">
            <a:off x="18031652" y="4548551"/>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5" name="Oval 24">
            <a:extLst>
              <a:ext uri="{FF2B5EF4-FFF2-40B4-BE49-F238E27FC236}">
                <a16:creationId xmlns:a16="http://schemas.microsoft.com/office/drawing/2014/main" id="{B84A1397-53FF-A1DC-B75D-34730E0154F2}"/>
              </a:ext>
            </a:extLst>
          </p:cNvPr>
          <p:cNvSpPr/>
          <p:nvPr/>
        </p:nvSpPr>
        <p:spPr>
          <a:xfrm rot="1854671">
            <a:off x="18031648" y="4548547"/>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6" name="Oval 25">
            <a:extLst>
              <a:ext uri="{FF2B5EF4-FFF2-40B4-BE49-F238E27FC236}">
                <a16:creationId xmlns:a16="http://schemas.microsoft.com/office/drawing/2014/main" id="{F48C3541-D4FC-198F-E885-DCFC1C67532A}"/>
              </a:ext>
            </a:extLst>
          </p:cNvPr>
          <p:cNvSpPr/>
          <p:nvPr/>
        </p:nvSpPr>
        <p:spPr>
          <a:xfrm rot="1854671">
            <a:off x="18031647" y="4548546"/>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 name="TextBox 1">
            <a:extLst>
              <a:ext uri="{FF2B5EF4-FFF2-40B4-BE49-F238E27FC236}">
                <a16:creationId xmlns:a16="http://schemas.microsoft.com/office/drawing/2014/main" id="{EFA3ABE2-189B-CF3F-04BB-ADE727D46258}"/>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spTree>
    <p:extLst>
      <p:ext uri="{BB962C8B-B14F-4D97-AF65-F5344CB8AC3E}">
        <p14:creationId xmlns:p14="http://schemas.microsoft.com/office/powerpoint/2010/main" val="2834264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373284"/>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2</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5400" dirty="0">
                <a:solidFill>
                  <a:srgbClr val="791633"/>
                </a:solidFill>
              </a:rPr>
              <a:t>Cooling and Shading</a:t>
            </a:r>
            <a:endParaRPr kumimoji="0" lang="en-US" sz="5400" b="0" i="0" u="none" strike="noStrike" cap="none" spc="0" normalizeH="0" baseline="0" dirty="0">
              <a:ln>
                <a:noFill/>
              </a:ln>
              <a:solidFill>
                <a:srgbClr val="791633"/>
              </a:solidFill>
              <a:effectLst/>
              <a:uFillTx/>
              <a:latin typeface="+mn-lt"/>
              <a:ea typeface="+mn-ea"/>
              <a:cs typeface="+mn-cs"/>
              <a:sym typeface="Helvetica Neue"/>
            </a:endParaRPr>
          </a:p>
        </p:txBody>
      </p:sp>
      <p:sp>
        <p:nvSpPr>
          <p:cNvPr id="23" name="Rounded Rectangle 15">
            <a:extLst>
              <a:ext uri="{FF2B5EF4-FFF2-40B4-BE49-F238E27FC236}">
                <a16:creationId xmlns:a16="http://schemas.microsoft.com/office/drawing/2014/main" id="{C4064148-C997-09DF-76B1-ECF609A54E8D}"/>
              </a:ext>
            </a:extLst>
          </p:cNvPr>
          <p:cNvSpPr/>
          <p:nvPr/>
        </p:nvSpPr>
        <p:spPr>
          <a:xfrm>
            <a:off x="20772559" y="3506789"/>
            <a:ext cx="2486025"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Shading</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3" name="Oval 2">
            <a:extLst>
              <a:ext uri="{FF2B5EF4-FFF2-40B4-BE49-F238E27FC236}">
                <a16:creationId xmlns:a16="http://schemas.microsoft.com/office/drawing/2014/main" id="{BE2DAC02-DFA0-5F6A-30B2-DA4FB719700B}"/>
              </a:ext>
            </a:extLst>
          </p:cNvPr>
          <p:cNvSpPr/>
          <p:nvPr/>
        </p:nvSpPr>
        <p:spPr>
          <a:xfrm rot="1854671">
            <a:off x="18031654" y="4548553"/>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5" name="Straight Arrow Connector 14">
            <a:extLst>
              <a:ext uri="{FF2B5EF4-FFF2-40B4-BE49-F238E27FC236}">
                <a16:creationId xmlns:a16="http://schemas.microsoft.com/office/drawing/2014/main" id="{FF8D3F20-95C2-24D5-5845-F265B4EE201D}"/>
              </a:ext>
            </a:extLst>
          </p:cNvPr>
          <p:cNvCxnSpPr/>
          <p:nvPr/>
        </p:nvCxnSpPr>
        <p:spPr>
          <a:xfrm flipV="1">
            <a:off x="20140246" y="4267200"/>
            <a:ext cx="1477108" cy="1242646"/>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17" name="Picture 16" descr="Diagram, engineering drawing&#10;&#10;Description automatically generated">
            <a:extLst>
              <a:ext uri="{FF2B5EF4-FFF2-40B4-BE49-F238E27FC236}">
                <a16:creationId xmlns:a16="http://schemas.microsoft.com/office/drawing/2014/main" id="{6134280A-32C3-B0B4-2BDB-F3C58D33F183}"/>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6" y="1594338"/>
            <a:ext cx="12385336" cy="11086681"/>
          </a:xfrm>
          <a:prstGeom prst="rect">
            <a:avLst/>
          </a:prstGeom>
        </p:spPr>
      </p:pic>
      <p:sp>
        <p:nvSpPr>
          <p:cNvPr id="27" name="Oval 26">
            <a:extLst>
              <a:ext uri="{FF2B5EF4-FFF2-40B4-BE49-F238E27FC236}">
                <a16:creationId xmlns:a16="http://schemas.microsoft.com/office/drawing/2014/main" id="{642FA4D6-0CA0-94D8-BABF-80378048E9BF}"/>
              </a:ext>
            </a:extLst>
          </p:cNvPr>
          <p:cNvSpPr/>
          <p:nvPr/>
        </p:nvSpPr>
        <p:spPr>
          <a:xfrm rot="2661840">
            <a:off x="17580844" y="4064945"/>
            <a:ext cx="929943" cy="2951308"/>
          </a:xfrm>
          <a:prstGeom prst="ellipse">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8" name="Rounded Rectangle 15">
            <a:extLst>
              <a:ext uri="{FF2B5EF4-FFF2-40B4-BE49-F238E27FC236}">
                <a16:creationId xmlns:a16="http://schemas.microsoft.com/office/drawing/2014/main" id="{9609A1B0-F901-94EE-7525-65CDE25A893D}"/>
              </a:ext>
            </a:extLst>
          </p:cNvPr>
          <p:cNvSpPr/>
          <p:nvPr/>
        </p:nvSpPr>
        <p:spPr>
          <a:xfrm>
            <a:off x="19337655" y="2388427"/>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Array of 12 Fans</a:t>
            </a:r>
          </a:p>
        </p:txBody>
      </p:sp>
      <p:cxnSp>
        <p:nvCxnSpPr>
          <p:cNvPr id="29" name="Straight Arrow Connector 28">
            <a:extLst>
              <a:ext uri="{FF2B5EF4-FFF2-40B4-BE49-F238E27FC236}">
                <a16:creationId xmlns:a16="http://schemas.microsoft.com/office/drawing/2014/main" id="{0DF63DC5-0890-8068-4BF7-AE4C6A4EDB7B}"/>
              </a:ext>
            </a:extLst>
          </p:cNvPr>
          <p:cNvCxnSpPr>
            <a:cxnSpLocks/>
          </p:cNvCxnSpPr>
          <p:nvPr/>
        </p:nvCxnSpPr>
        <p:spPr>
          <a:xfrm flipV="1">
            <a:off x="18128565" y="3048000"/>
            <a:ext cx="1472420" cy="1791285"/>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20" name="Picture 19" descr="Diagram&#10;&#10;Description automatically generated">
            <a:extLst>
              <a:ext uri="{FF2B5EF4-FFF2-40B4-BE49-F238E27FC236}">
                <a16:creationId xmlns:a16="http://schemas.microsoft.com/office/drawing/2014/main" id="{55719CBF-8997-41A3-748D-4A50C6200A81}"/>
              </a:ext>
            </a:extLst>
          </p:cNvPr>
          <p:cNvPicPr>
            <a:picLocks noChangeAspect="1"/>
          </p:cNvPicPr>
          <p:nvPr/>
        </p:nvPicPr>
        <p:blipFill rotWithShape="1">
          <a:blip r:embed="rId6">
            <a:extLst>
              <a:ext uri="{28A0092B-C50C-407E-A947-70E740481C1C}">
                <a14:useLocalDpi xmlns:a14="http://schemas.microsoft.com/office/drawing/2010/main" val="0"/>
              </a:ext>
            </a:extLst>
          </a:blip>
          <a:srcRect l="81232" t="48596" r="13109" b="36431"/>
          <a:stretch/>
        </p:blipFill>
        <p:spPr>
          <a:xfrm rot="21118328">
            <a:off x="17424115" y="6615516"/>
            <a:ext cx="646699" cy="962527"/>
          </a:xfrm>
          <a:prstGeom prst="rect">
            <a:avLst/>
          </a:prstGeom>
        </p:spPr>
      </p:pic>
      <p:sp>
        <p:nvSpPr>
          <p:cNvPr id="2" name="TextBox 1">
            <a:extLst>
              <a:ext uri="{FF2B5EF4-FFF2-40B4-BE49-F238E27FC236}">
                <a16:creationId xmlns:a16="http://schemas.microsoft.com/office/drawing/2014/main" id="{B718769B-FB14-4630-C283-49E18C9C12D9}"/>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spTree>
    <p:extLst>
      <p:ext uri="{BB962C8B-B14F-4D97-AF65-F5344CB8AC3E}">
        <p14:creationId xmlns:p14="http://schemas.microsoft.com/office/powerpoint/2010/main" val="2829999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09193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3</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5400" dirty="0">
                <a:solidFill>
                  <a:srgbClr val="791633"/>
                </a:solidFill>
              </a:rPr>
              <a:t>Gears</a:t>
            </a:r>
            <a:endParaRPr kumimoji="0" lang="en-US" sz="5400" b="0" i="0" u="none" strike="noStrike" cap="none" spc="0" normalizeH="0" baseline="0" dirty="0">
              <a:ln>
                <a:noFill/>
              </a:ln>
              <a:solidFill>
                <a:srgbClr val="791633"/>
              </a:solidFill>
              <a:effectLst/>
              <a:uFillTx/>
              <a:latin typeface="+mn-lt"/>
              <a:ea typeface="+mn-ea"/>
              <a:cs typeface="+mn-cs"/>
              <a:sym typeface="Helvetica Neue"/>
            </a:endParaRPr>
          </a:p>
        </p:txBody>
      </p:sp>
      <p:sp>
        <p:nvSpPr>
          <p:cNvPr id="23" name="Rounded Rectangle 15">
            <a:extLst>
              <a:ext uri="{FF2B5EF4-FFF2-40B4-BE49-F238E27FC236}">
                <a16:creationId xmlns:a16="http://schemas.microsoft.com/office/drawing/2014/main" id="{C4064148-C997-09DF-76B1-ECF609A54E8D}"/>
              </a:ext>
            </a:extLst>
          </p:cNvPr>
          <p:cNvSpPr/>
          <p:nvPr/>
        </p:nvSpPr>
        <p:spPr>
          <a:xfrm>
            <a:off x="20772559" y="3506789"/>
            <a:ext cx="2486025"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Shading</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3" name="Oval 2">
            <a:extLst>
              <a:ext uri="{FF2B5EF4-FFF2-40B4-BE49-F238E27FC236}">
                <a16:creationId xmlns:a16="http://schemas.microsoft.com/office/drawing/2014/main" id="{BE2DAC02-DFA0-5F6A-30B2-DA4FB719700B}"/>
              </a:ext>
            </a:extLst>
          </p:cNvPr>
          <p:cNvSpPr/>
          <p:nvPr/>
        </p:nvSpPr>
        <p:spPr>
          <a:xfrm rot="1854671">
            <a:off x="18031654" y="4548553"/>
            <a:ext cx="1828800" cy="3383280"/>
          </a:xfrm>
          <a:prstGeom prst="ellipse">
            <a:avLst/>
          </a:prstGeom>
          <a:noFill/>
          <a:ln w="381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5" name="Straight Arrow Connector 14">
            <a:extLst>
              <a:ext uri="{FF2B5EF4-FFF2-40B4-BE49-F238E27FC236}">
                <a16:creationId xmlns:a16="http://schemas.microsoft.com/office/drawing/2014/main" id="{FF8D3F20-95C2-24D5-5845-F265B4EE201D}"/>
              </a:ext>
            </a:extLst>
          </p:cNvPr>
          <p:cNvCxnSpPr/>
          <p:nvPr/>
        </p:nvCxnSpPr>
        <p:spPr>
          <a:xfrm flipV="1">
            <a:off x="20140246" y="4267200"/>
            <a:ext cx="1477108" cy="1242646"/>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17" name="Picture 16" descr="Diagram, engineering drawing&#10;&#10;Description automatically generated">
            <a:extLst>
              <a:ext uri="{FF2B5EF4-FFF2-40B4-BE49-F238E27FC236}">
                <a16:creationId xmlns:a16="http://schemas.microsoft.com/office/drawing/2014/main" id="{6134280A-32C3-B0B4-2BDB-F3C58D33F183}"/>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6" y="1594338"/>
            <a:ext cx="12385336" cy="11086681"/>
          </a:xfrm>
          <a:prstGeom prst="rect">
            <a:avLst/>
          </a:prstGeom>
        </p:spPr>
      </p:pic>
      <p:sp>
        <p:nvSpPr>
          <p:cNvPr id="28" name="Rounded Rectangle 15">
            <a:extLst>
              <a:ext uri="{FF2B5EF4-FFF2-40B4-BE49-F238E27FC236}">
                <a16:creationId xmlns:a16="http://schemas.microsoft.com/office/drawing/2014/main" id="{9609A1B0-F901-94EE-7525-65CDE25A893D}"/>
              </a:ext>
            </a:extLst>
          </p:cNvPr>
          <p:cNvSpPr/>
          <p:nvPr/>
        </p:nvSpPr>
        <p:spPr>
          <a:xfrm>
            <a:off x="19619009" y="2529103"/>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solidFill>
                  <a:srgbClr val="FFFFFF"/>
                </a:solidFill>
                <a:latin typeface="Helvetica Neue Medium"/>
                <a:ea typeface="Helvetica Neue Medium"/>
                <a:cs typeface="Helvetica Neue Medium"/>
                <a:sym typeface="Helvetica Neue Medium"/>
              </a:rPr>
              <a:t>Gear Box</a:t>
            </a:r>
            <a:endPar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cxnSp>
        <p:nvCxnSpPr>
          <p:cNvPr id="29" name="Straight Arrow Connector 28">
            <a:extLst>
              <a:ext uri="{FF2B5EF4-FFF2-40B4-BE49-F238E27FC236}">
                <a16:creationId xmlns:a16="http://schemas.microsoft.com/office/drawing/2014/main" id="{0DF63DC5-0890-8068-4BF7-AE4C6A4EDB7B}"/>
              </a:ext>
            </a:extLst>
          </p:cNvPr>
          <p:cNvCxnSpPr>
            <a:cxnSpLocks/>
          </p:cNvCxnSpPr>
          <p:nvPr/>
        </p:nvCxnSpPr>
        <p:spPr>
          <a:xfrm flipV="1">
            <a:off x="18733477" y="3048000"/>
            <a:ext cx="867508" cy="1430215"/>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 name="TextBox 1">
            <a:extLst>
              <a:ext uri="{FF2B5EF4-FFF2-40B4-BE49-F238E27FC236}">
                <a16:creationId xmlns:a16="http://schemas.microsoft.com/office/drawing/2014/main" id="{AE4D6689-D910-CA92-5339-5FBEA1B32F80}"/>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spTree>
    <p:extLst>
      <p:ext uri="{BB962C8B-B14F-4D97-AF65-F5344CB8AC3E}">
        <p14:creationId xmlns:p14="http://schemas.microsoft.com/office/powerpoint/2010/main" val="132379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601537" y="631023"/>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870023" y="1182434"/>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6123981" y="1087166"/>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3091477" y="621840"/>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09193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21" name="TextBox 20">
            <a:extLst>
              <a:ext uri="{FF2B5EF4-FFF2-40B4-BE49-F238E27FC236}">
                <a16:creationId xmlns:a16="http://schemas.microsoft.com/office/drawing/2014/main" id="{6BB2D317-8CEC-69A1-EA18-64830A92789E}"/>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6: Gear Box</a:t>
            </a: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4848594" y="6443004"/>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0" y="3345766"/>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3</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1946030" y="3392658"/>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039814" y="3570633"/>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5400" dirty="0">
                <a:solidFill>
                  <a:srgbClr val="791633"/>
                </a:solidFill>
              </a:rPr>
              <a:t>Gears</a:t>
            </a:r>
            <a:endParaRPr kumimoji="0" lang="en-US" sz="5400" b="0" i="0" u="none" strike="noStrike" cap="none" spc="0" normalizeH="0" baseline="0" dirty="0">
              <a:ln>
                <a:noFill/>
              </a:ln>
              <a:solidFill>
                <a:srgbClr val="791633"/>
              </a:solidFill>
              <a:effectLst/>
              <a:uFillTx/>
              <a:latin typeface="+mn-lt"/>
              <a:ea typeface="+mn-ea"/>
              <a:cs typeface="+mn-cs"/>
              <a:sym typeface="Helvetica Neue"/>
            </a:endParaRPr>
          </a:p>
        </p:txBody>
      </p:sp>
      <p:sp>
        <p:nvSpPr>
          <p:cNvPr id="28" name="Rounded Rectangle 15">
            <a:extLst>
              <a:ext uri="{FF2B5EF4-FFF2-40B4-BE49-F238E27FC236}">
                <a16:creationId xmlns:a16="http://schemas.microsoft.com/office/drawing/2014/main" id="{9609A1B0-F901-94EE-7525-65CDE25A893D}"/>
              </a:ext>
            </a:extLst>
          </p:cNvPr>
          <p:cNvSpPr/>
          <p:nvPr/>
        </p:nvSpPr>
        <p:spPr>
          <a:xfrm>
            <a:off x="3347378" y="6890088"/>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solidFill>
                  <a:srgbClr val="FFFFFF"/>
                </a:solidFill>
                <a:latin typeface="Helvetica Neue Medium"/>
                <a:ea typeface="Helvetica Neue Medium"/>
                <a:cs typeface="Helvetica Neue Medium"/>
                <a:sym typeface="Helvetica Neue Medium"/>
              </a:rPr>
              <a:t>Gear Box</a:t>
            </a:r>
            <a:endPar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cxnSp>
        <p:nvCxnSpPr>
          <p:cNvPr id="29" name="Straight Arrow Connector 28">
            <a:extLst>
              <a:ext uri="{FF2B5EF4-FFF2-40B4-BE49-F238E27FC236}">
                <a16:creationId xmlns:a16="http://schemas.microsoft.com/office/drawing/2014/main" id="{0DF63DC5-0890-8068-4BF7-AE4C6A4EDB7B}"/>
              </a:ext>
            </a:extLst>
          </p:cNvPr>
          <p:cNvCxnSpPr>
            <a:cxnSpLocks/>
          </p:cNvCxnSpPr>
          <p:nvPr/>
        </p:nvCxnSpPr>
        <p:spPr>
          <a:xfrm flipV="1">
            <a:off x="2346960" y="7315200"/>
            <a:ext cx="944880" cy="2011680"/>
          </a:xfrm>
          <a:prstGeom prst="straightConnector1">
            <a:avLst/>
          </a:prstGeom>
          <a:noFill/>
          <a:ln w="28575"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Connector: Curved 21">
            <a:extLst>
              <a:ext uri="{FF2B5EF4-FFF2-40B4-BE49-F238E27FC236}">
                <a16:creationId xmlns:a16="http://schemas.microsoft.com/office/drawing/2014/main" id="{0226AAF1-1925-C89B-9FF5-DAE757389818}"/>
              </a:ext>
            </a:extLst>
          </p:cNvPr>
          <p:cNvCxnSpPr>
            <a:cxnSpLocks/>
          </p:cNvCxnSpPr>
          <p:nvPr/>
        </p:nvCxnSpPr>
        <p:spPr>
          <a:xfrm flipV="1">
            <a:off x="6461760" y="5334000"/>
            <a:ext cx="6797040" cy="1584960"/>
          </a:xfrm>
          <a:prstGeom prst="curvedConnector3">
            <a:avLst>
              <a:gd name="adj1" fmla="val 50000"/>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42" name="Picture 41" descr="A picture containing person, hand&#10;&#10;Description automatically generated">
            <a:extLst>
              <a:ext uri="{FF2B5EF4-FFF2-40B4-BE49-F238E27FC236}">
                <a16:creationId xmlns:a16="http://schemas.microsoft.com/office/drawing/2014/main" id="{54767502-D24E-EA36-3339-6B933D5791C2}"/>
              </a:ext>
            </a:extLst>
          </p:cNvPr>
          <p:cNvPicPr>
            <a:picLocks noChangeAspect="1"/>
          </p:cNvPicPr>
          <p:nvPr/>
        </p:nvPicPr>
        <p:blipFill rotWithShape="1">
          <a:blip r:embed="rId6">
            <a:extLst>
              <a:ext uri="{28A0092B-C50C-407E-A947-70E740481C1C}">
                <a14:useLocalDpi xmlns:a14="http://schemas.microsoft.com/office/drawing/2010/main" val="0"/>
              </a:ext>
            </a:extLst>
          </a:blip>
          <a:srcRect l="5592" t="16750" r="19012" b="5528"/>
          <a:stretch/>
        </p:blipFill>
        <p:spPr>
          <a:xfrm>
            <a:off x="13289280" y="2189451"/>
            <a:ext cx="7394917" cy="10164329"/>
          </a:xfrm>
          <a:prstGeom prst="rect">
            <a:avLst/>
          </a:prstGeom>
        </p:spPr>
      </p:pic>
    </p:spTree>
    <p:extLst>
      <p:ext uri="{BB962C8B-B14F-4D97-AF65-F5344CB8AC3E}">
        <p14:creationId xmlns:p14="http://schemas.microsoft.com/office/powerpoint/2010/main" val="7903370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09193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4</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791633"/>
                </a:solidFill>
                <a:effectLst/>
                <a:uFillTx/>
                <a:latin typeface="+mn-lt"/>
                <a:ea typeface="+mn-ea"/>
                <a:cs typeface="+mn-cs"/>
                <a:sym typeface="Helvetica Neue"/>
              </a:rPr>
              <a:t>Humidifier and Fan</a:t>
            </a:r>
          </a:p>
        </p:txBody>
      </p:sp>
      <p:sp>
        <p:nvSpPr>
          <p:cNvPr id="28" name="Rounded Rectangle 15">
            <a:extLst>
              <a:ext uri="{FF2B5EF4-FFF2-40B4-BE49-F238E27FC236}">
                <a16:creationId xmlns:a16="http://schemas.microsoft.com/office/drawing/2014/main" id="{9609A1B0-F901-94EE-7525-65CDE25A893D}"/>
              </a:ext>
            </a:extLst>
          </p:cNvPr>
          <p:cNvSpPr/>
          <p:nvPr/>
        </p:nvSpPr>
        <p:spPr>
          <a:xfrm>
            <a:off x="8482086" y="1221467"/>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Humidifier</a:t>
            </a:r>
          </a:p>
        </p:txBody>
      </p:sp>
      <p:cxnSp>
        <p:nvCxnSpPr>
          <p:cNvPr id="29" name="Straight Arrow Connector 28">
            <a:extLst>
              <a:ext uri="{FF2B5EF4-FFF2-40B4-BE49-F238E27FC236}">
                <a16:creationId xmlns:a16="http://schemas.microsoft.com/office/drawing/2014/main" id="{0DF63DC5-0890-8068-4BF7-AE4C6A4EDB7B}"/>
              </a:ext>
            </a:extLst>
          </p:cNvPr>
          <p:cNvCxnSpPr>
            <a:cxnSpLocks/>
          </p:cNvCxnSpPr>
          <p:nvPr/>
        </p:nvCxnSpPr>
        <p:spPr>
          <a:xfrm flipH="1" flipV="1">
            <a:off x="10396025" y="1950720"/>
            <a:ext cx="2527495" cy="143256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 name="TextBox 1">
            <a:extLst>
              <a:ext uri="{FF2B5EF4-FFF2-40B4-BE49-F238E27FC236}">
                <a16:creationId xmlns:a16="http://schemas.microsoft.com/office/drawing/2014/main" id="{435C5303-19CC-0396-F0DE-CF178FC037FE}"/>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spTree>
    <p:extLst>
      <p:ext uri="{BB962C8B-B14F-4D97-AF65-F5344CB8AC3E}">
        <p14:creationId xmlns:p14="http://schemas.microsoft.com/office/powerpoint/2010/main" val="537157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09193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4.2 Iterations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12" name="Picture 11" descr="Diagram, engineering drawing&#10;&#10;Description automatically generated">
            <a:extLst>
              <a:ext uri="{FF2B5EF4-FFF2-40B4-BE49-F238E27FC236}">
                <a16:creationId xmlns:a16="http://schemas.microsoft.com/office/drawing/2014/main" id="{687BBBAB-4CA8-C8C2-53D8-DBB73D355D82}"/>
              </a:ext>
            </a:extLst>
          </p:cNvPr>
          <p:cNvPicPr>
            <a:picLocks noChangeAspect="1"/>
          </p:cNvPicPr>
          <p:nvPr/>
        </p:nvPicPr>
        <p:blipFill rotWithShape="1">
          <a:blip r:embed="rId5">
            <a:extLst>
              <a:ext uri="{28A0092B-C50C-407E-A947-70E740481C1C}">
                <a14:useLocalDpi xmlns:a14="http://schemas.microsoft.com/office/drawing/2010/main" val="0"/>
              </a:ext>
            </a:extLst>
          </a:blip>
          <a:srcRect l="22698" t="5263" r="20832" b="4873"/>
          <a:stretch/>
        </p:blipFill>
        <p:spPr>
          <a:xfrm>
            <a:off x="11610607" y="1594339"/>
            <a:ext cx="12385336" cy="11086681"/>
          </a:xfrm>
          <a:prstGeom prst="rect">
            <a:avLst/>
          </a:prstGeom>
        </p:spPr>
      </p:pic>
      <p:sp>
        <p:nvSpPr>
          <p:cNvPr id="14" name="Oval 13">
            <a:extLst>
              <a:ext uri="{FF2B5EF4-FFF2-40B4-BE49-F238E27FC236}">
                <a16:creationId xmlns:a16="http://schemas.microsoft.com/office/drawing/2014/main" id="{3E99E7B2-C38F-E377-C1A0-B7DDA9E97D36}"/>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4</a:t>
            </a:r>
            <a:endParaRPr lang="en-US" sz="4800" dirty="0">
              <a:highlight>
                <a:srgbClr val="791633"/>
              </a:highlight>
            </a:endParaRPr>
          </a:p>
        </p:txBody>
      </p:sp>
      <p:sp>
        <p:nvSpPr>
          <p:cNvPr id="11" name="Flowchart: Alternate Process 10">
            <a:extLst>
              <a:ext uri="{FF2B5EF4-FFF2-40B4-BE49-F238E27FC236}">
                <a16:creationId xmlns:a16="http://schemas.microsoft.com/office/drawing/2014/main" id="{79286673-A3A3-4251-D394-C62732F6B931}"/>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TextBox 12">
            <a:extLst>
              <a:ext uri="{FF2B5EF4-FFF2-40B4-BE49-F238E27FC236}">
                <a16:creationId xmlns:a16="http://schemas.microsoft.com/office/drawing/2014/main" id="{F6805FDE-31B4-A266-FD93-7EBF29021FC4}"/>
              </a:ext>
            </a:extLst>
          </p:cNvPr>
          <p:cNvSpPr txBox="1"/>
          <p:nvPr/>
        </p:nvSpPr>
        <p:spPr>
          <a:xfrm>
            <a:off x="2438400" y="4060760"/>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791633"/>
                </a:solidFill>
                <a:effectLst/>
                <a:uFillTx/>
                <a:latin typeface="+mn-lt"/>
                <a:ea typeface="+mn-ea"/>
                <a:cs typeface="+mn-cs"/>
                <a:sym typeface="Helvetica Neue"/>
              </a:rPr>
              <a:t>Humidifier and Fan</a:t>
            </a:r>
          </a:p>
        </p:txBody>
      </p:sp>
      <p:sp>
        <p:nvSpPr>
          <p:cNvPr id="28" name="Rounded Rectangle 15">
            <a:extLst>
              <a:ext uri="{FF2B5EF4-FFF2-40B4-BE49-F238E27FC236}">
                <a16:creationId xmlns:a16="http://schemas.microsoft.com/office/drawing/2014/main" id="{9609A1B0-F901-94EE-7525-65CDE25A893D}"/>
              </a:ext>
            </a:extLst>
          </p:cNvPr>
          <p:cNvSpPr/>
          <p:nvPr/>
        </p:nvSpPr>
        <p:spPr>
          <a:xfrm>
            <a:off x="8341409" y="1218463"/>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solidFill>
                  <a:srgbClr val="FFFFFF"/>
                </a:solidFill>
                <a:latin typeface="Helvetica Neue Medium"/>
                <a:ea typeface="Helvetica Neue Medium"/>
                <a:cs typeface="Helvetica Neue Medium"/>
                <a:sym typeface="Helvetica Neue Medium"/>
              </a:rPr>
              <a:t>Fan</a:t>
            </a:r>
            <a:endPar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cxnSp>
        <p:nvCxnSpPr>
          <p:cNvPr id="29" name="Straight Arrow Connector 28">
            <a:extLst>
              <a:ext uri="{FF2B5EF4-FFF2-40B4-BE49-F238E27FC236}">
                <a16:creationId xmlns:a16="http://schemas.microsoft.com/office/drawing/2014/main" id="{0DF63DC5-0890-8068-4BF7-AE4C6A4EDB7B}"/>
              </a:ext>
            </a:extLst>
          </p:cNvPr>
          <p:cNvCxnSpPr>
            <a:cxnSpLocks/>
          </p:cNvCxnSpPr>
          <p:nvPr/>
        </p:nvCxnSpPr>
        <p:spPr>
          <a:xfrm flipH="1" flipV="1">
            <a:off x="12374880" y="1554480"/>
            <a:ext cx="3108960" cy="57912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 name="TextBox 1">
            <a:extLst>
              <a:ext uri="{FF2B5EF4-FFF2-40B4-BE49-F238E27FC236}">
                <a16:creationId xmlns:a16="http://schemas.microsoft.com/office/drawing/2014/main" id="{F3122A9A-F462-879E-0FC7-DE4257EA5594}"/>
              </a:ext>
            </a:extLst>
          </p:cNvPr>
          <p:cNvSpPr txBox="1"/>
          <p:nvPr/>
        </p:nvSpPr>
        <p:spPr>
          <a:xfrm>
            <a:off x="11348971" y="12792915"/>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5: 3D View of the Final System</a:t>
            </a:r>
          </a:p>
        </p:txBody>
      </p:sp>
    </p:spTree>
    <p:extLst>
      <p:ext uri="{BB962C8B-B14F-4D97-AF65-F5344CB8AC3E}">
        <p14:creationId xmlns:p14="http://schemas.microsoft.com/office/powerpoint/2010/main" val="37424764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854765" y="209193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4.3 implemented setup</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pic>
        <p:nvPicPr>
          <p:cNvPr id="4" name="Picture 3" descr="A picture containing equipment&#10;&#10;Description automatically generated">
            <a:extLst>
              <a:ext uri="{FF2B5EF4-FFF2-40B4-BE49-F238E27FC236}">
                <a16:creationId xmlns:a16="http://schemas.microsoft.com/office/drawing/2014/main" id="{9FB427AA-6224-D0EF-0B2B-FD70EE0D311A}"/>
              </a:ext>
            </a:extLst>
          </p:cNvPr>
          <p:cNvPicPr>
            <a:picLocks noChangeAspect="1"/>
          </p:cNvPicPr>
          <p:nvPr/>
        </p:nvPicPr>
        <p:blipFill rotWithShape="1">
          <a:blip r:embed="rId5">
            <a:extLst>
              <a:ext uri="{28A0092B-C50C-407E-A947-70E740481C1C}">
                <a14:useLocalDpi xmlns:a14="http://schemas.microsoft.com/office/drawing/2010/main" val="0"/>
              </a:ext>
            </a:extLst>
          </a:blip>
          <a:srcRect l="13200" t="23600" r="5000" b="7600"/>
          <a:stretch/>
        </p:blipFill>
        <p:spPr>
          <a:xfrm>
            <a:off x="3657600" y="2775841"/>
            <a:ext cx="17343120" cy="10940159"/>
          </a:xfrm>
          <a:prstGeom prst="rect">
            <a:avLst/>
          </a:prstGeom>
        </p:spPr>
      </p:pic>
    </p:spTree>
    <p:extLst>
      <p:ext uri="{BB962C8B-B14F-4D97-AF65-F5344CB8AC3E}">
        <p14:creationId xmlns:p14="http://schemas.microsoft.com/office/powerpoint/2010/main" val="902380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802350" y="202377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5.1 Coatings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32" name="Rounded Rectangle 31"/>
          <p:cNvSpPr/>
          <p:nvPr/>
        </p:nvSpPr>
        <p:spPr>
          <a:xfrm>
            <a:off x="11047931" y="5594616"/>
            <a:ext cx="4025219" cy="120316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lang="en-US" sz="3200" dirty="0">
                <a:solidFill>
                  <a:srgbClr val="FFFFFF"/>
                </a:solidFill>
                <a:latin typeface="Helvetica Neue Medium"/>
                <a:ea typeface="Helvetica Neue Medium"/>
                <a:cs typeface="Helvetica Neue Medium"/>
                <a:sym typeface="Helvetica Neue Medium"/>
              </a:rPr>
              <a:t>Silica Coating Mixture</a:t>
            </a:r>
          </a:p>
        </p:txBody>
      </p:sp>
      <p:pic>
        <p:nvPicPr>
          <p:cNvPr id="23" name="Picture 22" descr="A measuring cup with liquid in it&#10;&#10;Description automatically generated with low confidence">
            <a:extLst>
              <a:ext uri="{FF2B5EF4-FFF2-40B4-BE49-F238E27FC236}">
                <a16:creationId xmlns:a16="http://schemas.microsoft.com/office/drawing/2014/main" id="{0CD3D459-1D18-8A21-8E62-14027DA224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793737" y="6679679"/>
            <a:ext cx="4500773" cy="6001030"/>
          </a:xfrm>
          <a:prstGeom prst="rect">
            <a:avLst/>
          </a:prstGeom>
        </p:spPr>
      </p:pic>
      <p:cxnSp>
        <p:nvCxnSpPr>
          <p:cNvPr id="25" name="Straight Arrow Connector 24">
            <a:extLst>
              <a:ext uri="{FF2B5EF4-FFF2-40B4-BE49-F238E27FC236}">
                <a16:creationId xmlns:a16="http://schemas.microsoft.com/office/drawing/2014/main" id="{1E860EFF-474E-55B3-D994-C7F5CE8E6B82}"/>
              </a:ext>
            </a:extLst>
          </p:cNvPr>
          <p:cNvCxnSpPr>
            <a:cxnSpLocks/>
          </p:cNvCxnSpPr>
          <p:nvPr/>
        </p:nvCxnSpPr>
        <p:spPr>
          <a:xfrm>
            <a:off x="14190934" y="6906591"/>
            <a:ext cx="2098009" cy="113202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31" name="TextBox 30">
            <a:extLst>
              <a:ext uri="{FF2B5EF4-FFF2-40B4-BE49-F238E27FC236}">
                <a16:creationId xmlns:a16="http://schemas.microsoft.com/office/drawing/2014/main" id="{6D471CD6-3C0C-03E8-2812-89A638018AC1}"/>
              </a:ext>
            </a:extLst>
          </p:cNvPr>
          <p:cNvSpPr txBox="1"/>
          <p:nvPr/>
        </p:nvSpPr>
        <p:spPr>
          <a:xfrm>
            <a:off x="12419693" y="12968153"/>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7: Silica Coating Mixture</a:t>
            </a:r>
          </a:p>
        </p:txBody>
      </p:sp>
      <p:graphicFrame>
        <p:nvGraphicFramePr>
          <p:cNvPr id="38" name="Diagram 37">
            <a:extLst>
              <a:ext uri="{FF2B5EF4-FFF2-40B4-BE49-F238E27FC236}">
                <a16:creationId xmlns:a16="http://schemas.microsoft.com/office/drawing/2014/main" id="{FD543A68-DAAD-DB1D-BF89-BAC676F03DEF}"/>
              </a:ext>
            </a:extLst>
          </p:cNvPr>
          <p:cNvGraphicFramePr/>
          <p:nvPr/>
        </p:nvGraphicFramePr>
        <p:xfrm>
          <a:off x="1084205" y="6109083"/>
          <a:ext cx="9601557" cy="6670861"/>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2" name="Oval 41">
            <a:extLst>
              <a:ext uri="{FF2B5EF4-FFF2-40B4-BE49-F238E27FC236}">
                <a16:creationId xmlns:a16="http://schemas.microsoft.com/office/drawing/2014/main" id="{0A0B508A-3147-4894-C041-4D8B661A149D}"/>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1</a:t>
            </a:r>
            <a:endParaRPr lang="en-US" sz="4800" dirty="0">
              <a:highlight>
                <a:srgbClr val="791633"/>
              </a:highlight>
            </a:endParaRPr>
          </a:p>
        </p:txBody>
      </p:sp>
      <p:sp>
        <p:nvSpPr>
          <p:cNvPr id="47" name="Flowchart: Alternate Process 46">
            <a:extLst>
              <a:ext uri="{FF2B5EF4-FFF2-40B4-BE49-F238E27FC236}">
                <a16:creationId xmlns:a16="http://schemas.microsoft.com/office/drawing/2014/main" id="{CD806D55-389B-8A81-543B-A117EFBF8409}"/>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48" name="TextBox 47">
            <a:extLst>
              <a:ext uri="{FF2B5EF4-FFF2-40B4-BE49-F238E27FC236}">
                <a16:creationId xmlns:a16="http://schemas.microsoft.com/office/drawing/2014/main" id="{14D3AD2F-4C8B-F33A-E4BF-4293307A8453}"/>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791633"/>
                </a:solidFill>
                <a:effectLst/>
                <a:uFillTx/>
                <a:latin typeface="+mn-lt"/>
                <a:ea typeface="+mn-ea"/>
                <a:cs typeface="+mn-cs"/>
                <a:sym typeface="Helvetica Neue"/>
              </a:rPr>
              <a:t>Mixture</a:t>
            </a:r>
          </a:p>
        </p:txBody>
      </p:sp>
    </p:spTree>
    <p:extLst>
      <p:ext uri="{BB962C8B-B14F-4D97-AF65-F5344CB8AC3E}">
        <p14:creationId xmlns:p14="http://schemas.microsoft.com/office/powerpoint/2010/main" val="19628383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par>
                                <p:cTn id="19" presetID="10"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32" grpId="0" animBg="1"/>
      <p:bldP spid="31" grpId="0"/>
      <p:bldGraphic spid="38"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Rectangle"/>
          <p:cNvSpPr/>
          <p:nvPr/>
        </p:nvSpPr>
        <p:spPr>
          <a:xfrm>
            <a:off x="207431" y="2276745"/>
            <a:ext cx="23969138" cy="11205691"/>
          </a:xfrm>
          <a:prstGeom prst="rect">
            <a:avLst/>
          </a:prstGeom>
          <a:solidFill>
            <a:srgbClr val="000000">
              <a:alpha val="2849"/>
            </a:srgb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dirty="0"/>
          </a:p>
        </p:txBody>
      </p:sp>
      <p:grpSp>
        <p:nvGrpSpPr>
          <p:cNvPr id="193" name="Group"/>
          <p:cNvGrpSpPr/>
          <p:nvPr/>
        </p:nvGrpSpPr>
        <p:grpSpPr>
          <a:xfrm>
            <a:off x="1668926" y="4043896"/>
            <a:ext cx="20103679" cy="6843242"/>
            <a:chOff x="-1027221" y="0"/>
            <a:chExt cx="20103678" cy="6843241"/>
          </a:xfrm>
        </p:grpSpPr>
        <p:sp>
          <p:nvSpPr>
            <p:cNvPr id="170" name="Today’s…"/>
            <p:cNvSpPr txBox="1"/>
            <p:nvPr/>
          </p:nvSpPr>
          <p:spPr>
            <a:xfrm>
              <a:off x="-1027221" y="0"/>
              <a:ext cx="5822107" cy="162608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Presentation </a:t>
              </a:r>
            </a:p>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Outline</a:t>
              </a:r>
              <a:r>
                <a:rPr b="1" dirty="0">
                  <a:latin typeface="Helvetica" pitchFamily="2" charset="0"/>
                </a:rPr>
                <a:t>:</a:t>
              </a:r>
            </a:p>
          </p:txBody>
        </p:sp>
        <p:grpSp>
          <p:nvGrpSpPr>
            <p:cNvPr id="173" name="Group"/>
            <p:cNvGrpSpPr/>
            <p:nvPr/>
          </p:nvGrpSpPr>
          <p:grpSpPr>
            <a:xfrm>
              <a:off x="6894656" y="0"/>
              <a:ext cx="3778350" cy="1539762"/>
              <a:chOff x="0" y="0"/>
              <a:chExt cx="3778349" cy="1539762"/>
            </a:xfrm>
          </p:grpSpPr>
          <p:sp>
            <p:nvSpPr>
              <p:cNvPr id="171" name="Student…"/>
              <p:cNvSpPr/>
              <p:nvPr/>
            </p:nvSpPr>
            <p:spPr>
              <a:xfrm>
                <a:off x="0" y="883172"/>
                <a:ext cx="3778349" cy="65659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p>
                <a:pPr algn="l">
                  <a:lnSpc>
                    <a:spcPct val="80000"/>
                  </a:lnSpc>
                  <a:spcBef>
                    <a:spcPts val="4500"/>
                  </a:spcBef>
                  <a:defRPr sz="4500">
                    <a:solidFill>
                      <a:srgbClr val="000000"/>
                    </a:solidFill>
                    <a:latin typeface="Proxima Nova Lt"/>
                    <a:ea typeface="Proxima Nova Lt"/>
                    <a:cs typeface="Proxima Nova Lt"/>
                    <a:sym typeface="Proxima Nova Semibold"/>
                  </a:defRPr>
                </a:pPr>
                <a:r>
                  <a:rPr lang="en-US" dirty="0">
                    <a:latin typeface="Helvetica" pitchFamily="2" charset="0"/>
                  </a:rPr>
                  <a:t>Introduction</a:t>
                </a:r>
                <a:endParaRPr dirty="0">
                  <a:latin typeface="Helvetica" pitchFamily="2" charset="0"/>
                </a:endParaRPr>
              </a:p>
            </p:txBody>
          </p:sp>
          <p:sp>
            <p:nvSpPr>
              <p:cNvPr id="172" name="01."/>
              <p:cNvSpPr/>
              <p:nvPr/>
            </p:nvSpPr>
            <p:spPr>
              <a:xfrm>
                <a:off x="17728" y="0"/>
                <a:ext cx="1270001"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01.</a:t>
                </a:r>
              </a:p>
            </p:txBody>
          </p:sp>
        </p:grpSp>
        <p:grpSp>
          <p:nvGrpSpPr>
            <p:cNvPr id="176" name="Group"/>
            <p:cNvGrpSpPr/>
            <p:nvPr/>
          </p:nvGrpSpPr>
          <p:grpSpPr>
            <a:xfrm>
              <a:off x="13952456" y="0"/>
              <a:ext cx="4549451" cy="1539762"/>
              <a:chOff x="0" y="0"/>
              <a:chExt cx="4549450" cy="1539762"/>
            </a:xfrm>
          </p:grpSpPr>
          <p:sp>
            <p:nvSpPr>
              <p:cNvPr id="174" name="Investment in our faculty and staff"/>
              <p:cNvSpPr/>
              <p:nvPr/>
            </p:nvSpPr>
            <p:spPr>
              <a:xfrm>
                <a:off x="0" y="883172"/>
                <a:ext cx="4549450" cy="65659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lnSpc>
                    <a:spcPct val="80000"/>
                  </a:lnSpc>
                  <a:spcBef>
                    <a:spcPts val="4500"/>
                  </a:spcBef>
                  <a:defRPr sz="4500">
                    <a:solidFill>
                      <a:srgbClr val="000000"/>
                    </a:solidFill>
                    <a:latin typeface="Proxima Nova Lt"/>
                    <a:ea typeface="Proxima Nova Lt"/>
                    <a:cs typeface="Proxima Nova Lt"/>
                    <a:sym typeface="Proxima Nova Semibold"/>
                  </a:defRPr>
                </a:lvl1pPr>
              </a:lstStyle>
              <a:p>
                <a:r>
                  <a:rPr lang="en-US" dirty="0">
                    <a:latin typeface="Helvetica" pitchFamily="2" charset="0"/>
                  </a:rPr>
                  <a:t>Objectives</a:t>
                </a:r>
                <a:endParaRPr dirty="0">
                  <a:latin typeface="Helvetica" pitchFamily="2" charset="0"/>
                </a:endParaRPr>
              </a:p>
            </p:txBody>
          </p:sp>
          <p:sp>
            <p:nvSpPr>
              <p:cNvPr id="175" name="02."/>
              <p:cNvSpPr/>
              <p:nvPr/>
            </p:nvSpPr>
            <p:spPr>
              <a:xfrm>
                <a:off x="0" y="0"/>
                <a:ext cx="1270000"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02.</a:t>
                </a:r>
              </a:p>
            </p:txBody>
          </p:sp>
        </p:grpSp>
        <p:grpSp>
          <p:nvGrpSpPr>
            <p:cNvPr id="179" name="Group"/>
            <p:cNvGrpSpPr/>
            <p:nvPr/>
          </p:nvGrpSpPr>
          <p:grpSpPr>
            <a:xfrm>
              <a:off x="6894656" y="2443990"/>
              <a:ext cx="5202393" cy="1879488"/>
              <a:chOff x="0" y="0"/>
              <a:chExt cx="5202392" cy="1879487"/>
            </a:xfrm>
          </p:grpSpPr>
          <p:sp>
            <p:nvSpPr>
              <p:cNvPr id="177" name="Evaluation of academic programs"/>
              <p:cNvSpPr txBox="1"/>
              <p:nvPr/>
            </p:nvSpPr>
            <p:spPr>
              <a:xfrm>
                <a:off x="0" y="543447"/>
                <a:ext cx="5202393" cy="13360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l">
                  <a:lnSpc>
                    <a:spcPct val="80000"/>
                  </a:lnSpc>
                  <a:spcBef>
                    <a:spcPts val="4500"/>
                  </a:spcBef>
                  <a:defRPr sz="4500">
                    <a:solidFill>
                      <a:srgbClr val="000000"/>
                    </a:solidFill>
                    <a:latin typeface="Proxima Nova Lt"/>
                    <a:ea typeface="Proxima Nova Lt"/>
                    <a:cs typeface="Proxima Nova Lt"/>
                    <a:sym typeface="Proxima Nova Semibold"/>
                  </a:defRPr>
                </a:lvl1pPr>
              </a:lstStyle>
              <a:p>
                <a:r>
                  <a:rPr lang="en-US" dirty="0">
                    <a:latin typeface="Helvetica" pitchFamily="2" charset="0"/>
                  </a:rPr>
                  <a:t>Standards and Constraints</a:t>
                </a:r>
              </a:p>
            </p:txBody>
          </p:sp>
          <p:sp>
            <p:nvSpPr>
              <p:cNvPr id="178" name="03."/>
              <p:cNvSpPr txBox="1"/>
              <p:nvPr/>
            </p:nvSpPr>
            <p:spPr>
              <a:xfrm>
                <a:off x="0" y="0"/>
                <a:ext cx="914262" cy="7366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no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03</a:t>
                </a:r>
                <a:r>
                  <a:rPr dirty="0"/>
                  <a:t>.</a:t>
                </a:r>
              </a:p>
            </p:txBody>
          </p:sp>
        </p:grpSp>
        <p:grpSp>
          <p:nvGrpSpPr>
            <p:cNvPr id="182" name="Group"/>
            <p:cNvGrpSpPr/>
            <p:nvPr/>
          </p:nvGrpSpPr>
          <p:grpSpPr>
            <a:xfrm>
              <a:off x="13952456" y="2443990"/>
              <a:ext cx="4399181" cy="1539764"/>
              <a:chOff x="0" y="0"/>
              <a:chExt cx="4399180" cy="1539763"/>
            </a:xfrm>
          </p:grpSpPr>
          <p:sp>
            <p:nvSpPr>
              <p:cNvPr id="180" name="World class research agenda"/>
              <p:cNvSpPr/>
              <p:nvPr/>
            </p:nvSpPr>
            <p:spPr>
              <a:xfrm>
                <a:off x="0" y="883173"/>
                <a:ext cx="4399180" cy="656590"/>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lnSpc>
                    <a:spcPct val="80000"/>
                  </a:lnSpc>
                  <a:spcBef>
                    <a:spcPts val="4500"/>
                  </a:spcBef>
                  <a:defRPr sz="4500">
                    <a:solidFill>
                      <a:srgbClr val="000000"/>
                    </a:solidFill>
                    <a:latin typeface="Proxima Nova Lt"/>
                    <a:ea typeface="Proxima Nova Lt"/>
                    <a:cs typeface="Proxima Nova Lt"/>
                    <a:sym typeface="Proxima Nova Semibold"/>
                  </a:defRPr>
                </a:lvl1pPr>
              </a:lstStyle>
              <a:p>
                <a:r>
                  <a:rPr lang="en-US" dirty="0">
                    <a:latin typeface="Helvetica" pitchFamily="2" charset="0"/>
                  </a:rPr>
                  <a:t>Design Iterations</a:t>
                </a:r>
                <a:endParaRPr dirty="0">
                  <a:latin typeface="Helvetica" pitchFamily="2" charset="0"/>
                </a:endParaRPr>
              </a:p>
            </p:txBody>
          </p:sp>
          <p:sp>
            <p:nvSpPr>
              <p:cNvPr id="181" name="04."/>
              <p:cNvSpPr/>
              <p:nvPr/>
            </p:nvSpPr>
            <p:spPr>
              <a:xfrm>
                <a:off x="17728" y="0"/>
                <a:ext cx="1270001"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04.</a:t>
                </a:r>
              </a:p>
            </p:txBody>
          </p:sp>
        </p:grpSp>
        <p:grpSp>
          <p:nvGrpSpPr>
            <p:cNvPr id="185" name="Group"/>
            <p:cNvGrpSpPr/>
            <p:nvPr/>
          </p:nvGrpSpPr>
          <p:grpSpPr>
            <a:xfrm>
              <a:off x="6894656" y="4887980"/>
              <a:ext cx="4184832" cy="1816764"/>
              <a:chOff x="0" y="0"/>
              <a:chExt cx="4184831" cy="1816763"/>
            </a:xfrm>
          </p:grpSpPr>
          <p:sp>
            <p:nvSpPr>
              <p:cNvPr id="183" name="Medicine and health"/>
              <p:cNvSpPr/>
              <p:nvPr/>
            </p:nvSpPr>
            <p:spPr>
              <a:xfrm>
                <a:off x="0" y="606176"/>
                <a:ext cx="4184831" cy="121058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lnSpc>
                    <a:spcPct val="80000"/>
                  </a:lnSpc>
                  <a:spcBef>
                    <a:spcPts val="4500"/>
                  </a:spcBef>
                  <a:defRPr sz="4500">
                    <a:solidFill>
                      <a:srgbClr val="000000"/>
                    </a:solidFill>
                    <a:latin typeface="Proxima Nova Lt"/>
                    <a:ea typeface="Proxima Nova Lt"/>
                    <a:cs typeface="Proxima Nova Lt"/>
                    <a:sym typeface="Proxima Nova Semibold"/>
                  </a:defRPr>
                </a:lvl1pPr>
              </a:lstStyle>
              <a:p>
                <a:r>
                  <a:rPr lang="en-US" dirty="0">
                    <a:latin typeface="Helvetica" pitchFamily="2" charset="0"/>
                  </a:rPr>
                  <a:t>Experimental Protocol</a:t>
                </a:r>
                <a:endParaRPr dirty="0">
                  <a:latin typeface="Helvetica" pitchFamily="2" charset="0"/>
                </a:endParaRPr>
              </a:p>
            </p:txBody>
          </p:sp>
          <p:sp>
            <p:nvSpPr>
              <p:cNvPr id="184" name="05."/>
              <p:cNvSpPr/>
              <p:nvPr/>
            </p:nvSpPr>
            <p:spPr>
              <a:xfrm>
                <a:off x="0" y="0"/>
                <a:ext cx="1270000"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05.</a:t>
                </a:r>
              </a:p>
            </p:txBody>
          </p:sp>
        </p:grpSp>
        <p:grpSp>
          <p:nvGrpSpPr>
            <p:cNvPr id="188" name="Group"/>
            <p:cNvGrpSpPr/>
            <p:nvPr/>
          </p:nvGrpSpPr>
          <p:grpSpPr>
            <a:xfrm>
              <a:off x="13952456" y="4887980"/>
              <a:ext cx="5124001" cy="1955261"/>
              <a:chOff x="0" y="0"/>
              <a:chExt cx="5124000" cy="1955259"/>
            </a:xfrm>
          </p:grpSpPr>
          <p:sp>
            <p:nvSpPr>
              <p:cNvPr id="186" name="Twin Campuses and the AUB mission"/>
              <p:cNvSpPr/>
              <p:nvPr/>
            </p:nvSpPr>
            <p:spPr>
              <a:xfrm>
                <a:off x="0" y="744672"/>
                <a:ext cx="5124000" cy="121058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lnSpc>
                    <a:spcPct val="80000"/>
                  </a:lnSpc>
                  <a:spcBef>
                    <a:spcPts val="4500"/>
                  </a:spcBef>
                  <a:defRPr sz="4500">
                    <a:solidFill>
                      <a:srgbClr val="000000"/>
                    </a:solidFill>
                    <a:latin typeface="Proxima Nova Lt"/>
                    <a:ea typeface="Proxima Nova Lt"/>
                    <a:cs typeface="Proxima Nova Lt"/>
                    <a:sym typeface="Proxima Nova Semibold"/>
                  </a:defRPr>
                </a:lvl1pPr>
              </a:lstStyle>
              <a:p>
                <a:r>
                  <a:rPr lang="en-US" dirty="0">
                    <a:latin typeface="Helvetica" pitchFamily="2" charset="0"/>
                  </a:rPr>
                  <a:t>Experimental Results</a:t>
                </a:r>
                <a:endParaRPr dirty="0">
                  <a:latin typeface="Helvetica" pitchFamily="2" charset="0"/>
                </a:endParaRPr>
              </a:p>
            </p:txBody>
          </p:sp>
          <p:sp>
            <p:nvSpPr>
              <p:cNvPr id="187" name="06."/>
              <p:cNvSpPr/>
              <p:nvPr/>
            </p:nvSpPr>
            <p:spPr>
              <a:xfrm>
                <a:off x="0" y="0"/>
                <a:ext cx="1270000"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t">
                <a:spAutoFit/>
              </a:bodyPr>
              <a:lstStyle>
                <a:lvl1pPr algn="l">
                  <a:lnSpc>
                    <a:spcPct val="90000"/>
                  </a:lnSpc>
                  <a:defRPr sz="4200" cap="all">
                    <a:solidFill>
                      <a:srgbClr val="791633"/>
                    </a:solidFill>
                    <a:latin typeface="Proxima Nova Th"/>
                    <a:ea typeface="Proxima Nova Th"/>
                    <a:cs typeface="Proxima Nova Th"/>
                    <a:sym typeface="Proxima Nova Extrabold"/>
                  </a:defRPr>
                </a:lvl1pPr>
              </a:lstStyle>
              <a:p>
                <a:r>
                  <a:rPr b="1" dirty="0">
                    <a:latin typeface="Helvetica" pitchFamily="2" charset="0"/>
                  </a:rPr>
                  <a:t>06.</a:t>
                </a:r>
              </a:p>
            </p:txBody>
          </p:sp>
        </p:grpSp>
        <p:sp>
          <p:nvSpPr>
            <p:cNvPr id="189" name="Line"/>
            <p:cNvSpPr/>
            <p:nvPr/>
          </p:nvSpPr>
          <p:spPr>
            <a:xfrm>
              <a:off x="6894656" y="2172517"/>
              <a:ext cx="430126"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endParaRPr/>
            </a:p>
          </p:txBody>
        </p:sp>
        <p:sp>
          <p:nvSpPr>
            <p:cNvPr id="190" name="Line"/>
            <p:cNvSpPr/>
            <p:nvPr/>
          </p:nvSpPr>
          <p:spPr>
            <a:xfrm>
              <a:off x="13952456" y="2172517"/>
              <a:ext cx="430126"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endParaRPr/>
            </a:p>
          </p:txBody>
        </p:sp>
        <p:sp>
          <p:nvSpPr>
            <p:cNvPr id="191" name="Line"/>
            <p:cNvSpPr/>
            <p:nvPr/>
          </p:nvSpPr>
          <p:spPr>
            <a:xfrm>
              <a:off x="6894656" y="4616507"/>
              <a:ext cx="430126"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endParaRPr/>
            </a:p>
          </p:txBody>
        </p:sp>
        <p:sp>
          <p:nvSpPr>
            <p:cNvPr id="192" name="Line"/>
            <p:cNvSpPr/>
            <p:nvPr/>
          </p:nvSpPr>
          <p:spPr>
            <a:xfrm>
              <a:off x="13952456" y="4616507"/>
              <a:ext cx="430126"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endParaRPr/>
            </a:p>
          </p:txBody>
        </p:sp>
      </p:grpSp>
      <p:sp>
        <p:nvSpPr>
          <p:cNvPr id="49" name="The American university of beirut: Challenges and opportunities.">
            <a:extLst>
              <a:ext uri="{FF2B5EF4-FFF2-40B4-BE49-F238E27FC236}">
                <a16:creationId xmlns:a16="http://schemas.microsoft.com/office/drawing/2014/main" id="{D06D7D64-1F65-874C-8F40-BE4BBB5B8022}"/>
              </a:ext>
            </a:extLst>
          </p:cNvPr>
          <p:cNvSpPr txBox="1"/>
          <p:nvPr/>
        </p:nvSpPr>
        <p:spPr>
          <a:xfrm>
            <a:off x="16437411" y="677914"/>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pic>
        <p:nvPicPr>
          <p:cNvPr id="50" name="Image">
            <a:extLst>
              <a:ext uri="{FF2B5EF4-FFF2-40B4-BE49-F238E27FC236}">
                <a16:creationId xmlns:a16="http://schemas.microsoft.com/office/drawing/2014/main" id="{32354104-02F8-0F49-B860-B98D0B9A433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7" name="The American university of beirut: Challenges and opportunities.">
            <a:extLst>
              <a:ext uri="{FF2B5EF4-FFF2-40B4-BE49-F238E27FC236}">
                <a16:creationId xmlns:a16="http://schemas.microsoft.com/office/drawing/2014/main" id="{520D5E34-3794-B515-74F4-9143DF84EADB}"/>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8" name="Line">
            <a:extLst>
              <a:ext uri="{FF2B5EF4-FFF2-40B4-BE49-F238E27FC236}">
                <a16:creationId xmlns:a16="http://schemas.microsoft.com/office/drawing/2014/main" id="{A89126BC-5B56-8DA5-155D-36A5233E85B8}"/>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9" name="Picture 8">
            <a:extLst>
              <a:ext uri="{FF2B5EF4-FFF2-40B4-BE49-F238E27FC236}">
                <a16:creationId xmlns:a16="http://schemas.microsoft.com/office/drawing/2014/main" id="{4BE2B388-D0A2-935B-1CBB-FF2B54B24191}"/>
              </a:ext>
            </a:extLst>
          </p:cNvPr>
          <p:cNvPicPr>
            <a:picLocks noChangeAspect="1"/>
          </p:cNvPicPr>
          <p:nvPr/>
        </p:nvPicPr>
        <p:blipFill>
          <a:blip r:embed="rId4"/>
          <a:stretch>
            <a:fillRect/>
          </a:stretch>
        </p:blipFill>
        <p:spPr>
          <a:xfrm>
            <a:off x="22927353" y="668732"/>
            <a:ext cx="904687" cy="904687"/>
          </a:xfrm>
          <a:prstGeom prst="rect">
            <a:avLst/>
          </a:prstGeom>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802350" y="202377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5.1 Coatings</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35" name="TextBox 34">
            <a:extLst>
              <a:ext uri="{FF2B5EF4-FFF2-40B4-BE49-F238E27FC236}">
                <a16:creationId xmlns:a16="http://schemas.microsoft.com/office/drawing/2014/main" id="{F898CBC5-A30C-8789-DF84-D50FBA7835C6}"/>
              </a:ext>
            </a:extLst>
          </p:cNvPr>
          <p:cNvSpPr txBox="1"/>
          <p:nvPr/>
        </p:nvSpPr>
        <p:spPr>
          <a:xfrm>
            <a:off x="-2673940" y="11209666"/>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8: Mold Structure</a:t>
            </a:r>
          </a:p>
        </p:txBody>
      </p:sp>
      <p:pic>
        <p:nvPicPr>
          <p:cNvPr id="11" name="Picture 10" descr="A picture containing book, indoor, wood, filing cabinet&#10;&#10;Description automatically generated">
            <a:extLst>
              <a:ext uri="{FF2B5EF4-FFF2-40B4-BE49-F238E27FC236}">
                <a16:creationId xmlns:a16="http://schemas.microsoft.com/office/drawing/2014/main" id="{411AC815-9985-4F27-ED18-6D3ADCB48E1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17533"/>
          <a:stretch/>
        </p:blipFill>
        <p:spPr>
          <a:xfrm rot="16200000">
            <a:off x="1977321" y="5629696"/>
            <a:ext cx="4053022" cy="6552934"/>
          </a:xfrm>
          <a:prstGeom prst="rect">
            <a:avLst/>
          </a:prstGeom>
        </p:spPr>
      </p:pic>
      <p:sp>
        <p:nvSpPr>
          <p:cNvPr id="12" name="Rounded Rectangle 31">
            <a:extLst>
              <a:ext uri="{FF2B5EF4-FFF2-40B4-BE49-F238E27FC236}">
                <a16:creationId xmlns:a16="http://schemas.microsoft.com/office/drawing/2014/main" id="{BC1BAAE6-66AB-694E-EC7A-51848B514884}"/>
              </a:ext>
            </a:extLst>
          </p:cNvPr>
          <p:cNvSpPr/>
          <p:nvPr/>
        </p:nvSpPr>
        <p:spPr>
          <a:xfrm>
            <a:off x="7668458" y="12263096"/>
            <a:ext cx="4025219"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lang="en-US" sz="3200" dirty="0">
                <a:solidFill>
                  <a:srgbClr val="FFFFFF"/>
                </a:solidFill>
                <a:latin typeface="Helvetica Neue Medium"/>
                <a:ea typeface="Helvetica Neue Medium"/>
                <a:cs typeface="Helvetica Neue Medium"/>
                <a:sym typeface="Helvetica Neue Medium"/>
              </a:rPr>
              <a:t>Molding Structure</a:t>
            </a:r>
          </a:p>
        </p:txBody>
      </p:sp>
      <p:cxnSp>
        <p:nvCxnSpPr>
          <p:cNvPr id="13" name="Straight Arrow Connector 12">
            <a:extLst>
              <a:ext uri="{FF2B5EF4-FFF2-40B4-BE49-F238E27FC236}">
                <a16:creationId xmlns:a16="http://schemas.microsoft.com/office/drawing/2014/main" id="{8B9C8C40-EDB3-3A45-1ECF-E3D6A88B8028}"/>
              </a:ext>
            </a:extLst>
          </p:cNvPr>
          <p:cNvCxnSpPr>
            <a:cxnSpLocks/>
          </p:cNvCxnSpPr>
          <p:nvPr/>
        </p:nvCxnSpPr>
        <p:spPr>
          <a:xfrm flipH="1" flipV="1">
            <a:off x="7429787" y="10715266"/>
            <a:ext cx="2215441" cy="131923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4" name="Oval 13">
            <a:extLst>
              <a:ext uri="{FF2B5EF4-FFF2-40B4-BE49-F238E27FC236}">
                <a16:creationId xmlns:a16="http://schemas.microsoft.com/office/drawing/2014/main" id="{04CB869A-D1FE-35B2-325F-23CA18767371}"/>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2</a:t>
            </a:r>
            <a:endParaRPr lang="en-US" sz="4800" dirty="0">
              <a:highlight>
                <a:srgbClr val="791633"/>
              </a:highlight>
            </a:endParaRPr>
          </a:p>
        </p:txBody>
      </p:sp>
      <p:sp>
        <p:nvSpPr>
          <p:cNvPr id="15" name="Flowchart: Alternate Process 14">
            <a:extLst>
              <a:ext uri="{FF2B5EF4-FFF2-40B4-BE49-F238E27FC236}">
                <a16:creationId xmlns:a16="http://schemas.microsoft.com/office/drawing/2014/main" id="{4A3028BF-CD33-79EE-1DE8-8D451D92A4D0}"/>
              </a:ext>
            </a:extLst>
          </p:cNvPr>
          <p:cNvSpPr/>
          <p:nvPr/>
        </p:nvSpPr>
        <p:spPr>
          <a:xfrm>
            <a:off x="2438400" y="3845169"/>
            <a:ext cx="6940061" cy="135987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 name="TextBox 15">
            <a:extLst>
              <a:ext uri="{FF2B5EF4-FFF2-40B4-BE49-F238E27FC236}">
                <a16:creationId xmlns:a16="http://schemas.microsoft.com/office/drawing/2014/main" id="{223E674B-49DB-FB9A-DB42-1CC10BA08847}"/>
              </a:ext>
            </a:extLst>
          </p:cNvPr>
          <p:cNvSpPr txBox="1"/>
          <p:nvPr/>
        </p:nvSpPr>
        <p:spPr>
          <a:xfrm>
            <a:off x="2532184" y="4023144"/>
            <a:ext cx="6705600"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791633"/>
                </a:solidFill>
                <a:effectLst/>
                <a:uFillTx/>
                <a:latin typeface="+mn-lt"/>
                <a:ea typeface="+mn-ea"/>
                <a:cs typeface="+mn-cs"/>
                <a:sym typeface="Helvetica Neue"/>
              </a:rPr>
              <a:t>Coating Procedure</a:t>
            </a:r>
          </a:p>
        </p:txBody>
      </p:sp>
      <p:pic>
        <p:nvPicPr>
          <p:cNvPr id="19" name="Picture 18" descr="A picture containing indoor, machine, wall, cash machine&#10;&#10;Description automatically generated">
            <a:extLst>
              <a:ext uri="{FF2B5EF4-FFF2-40B4-BE49-F238E27FC236}">
                <a16:creationId xmlns:a16="http://schemas.microsoft.com/office/drawing/2014/main" id="{A295B31A-5C3D-91CA-A5EF-711AD5655D9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013245" y="4468091"/>
            <a:ext cx="8369956" cy="6277467"/>
          </a:xfrm>
          <a:prstGeom prst="rect">
            <a:avLst/>
          </a:prstGeom>
        </p:spPr>
      </p:pic>
      <p:sp>
        <p:nvSpPr>
          <p:cNvPr id="20" name="Rounded Rectangle 31">
            <a:extLst>
              <a:ext uri="{FF2B5EF4-FFF2-40B4-BE49-F238E27FC236}">
                <a16:creationId xmlns:a16="http://schemas.microsoft.com/office/drawing/2014/main" id="{9A02F0DC-A64E-F6A6-D4AD-B96B05E51B27}"/>
              </a:ext>
            </a:extLst>
          </p:cNvPr>
          <p:cNvSpPr/>
          <p:nvPr/>
        </p:nvSpPr>
        <p:spPr>
          <a:xfrm>
            <a:off x="17950028" y="12167587"/>
            <a:ext cx="4025219" cy="65833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lang="en-US" sz="3200" dirty="0">
                <a:solidFill>
                  <a:srgbClr val="FFFFFF"/>
                </a:solidFill>
                <a:latin typeface="Helvetica Neue Medium"/>
                <a:ea typeface="Helvetica Neue Medium"/>
                <a:cs typeface="Helvetica Neue Medium"/>
                <a:sym typeface="Helvetica Neue Medium"/>
              </a:rPr>
              <a:t>Fume Room</a:t>
            </a:r>
          </a:p>
        </p:txBody>
      </p:sp>
      <p:cxnSp>
        <p:nvCxnSpPr>
          <p:cNvPr id="21" name="Straight Arrow Connector 20">
            <a:extLst>
              <a:ext uri="{FF2B5EF4-FFF2-40B4-BE49-F238E27FC236}">
                <a16:creationId xmlns:a16="http://schemas.microsoft.com/office/drawing/2014/main" id="{E20CBDDE-EF55-7C41-1D94-9C3DA9852C85}"/>
              </a:ext>
            </a:extLst>
          </p:cNvPr>
          <p:cNvCxnSpPr>
            <a:cxnSpLocks/>
          </p:cNvCxnSpPr>
          <p:nvPr/>
        </p:nvCxnSpPr>
        <p:spPr>
          <a:xfrm flipH="1" flipV="1">
            <a:off x="18467571" y="10745558"/>
            <a:ext cx="2215441" cy="131923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2" name="TextBox 21">
            <a:extLst>
              <a:ext uri="{FF2B5EF4-FFF2-40B4-BE49-F238E27FC236}">
                <a16:creationId xmlns:a16="http://schemas.microsoft.com/office/drawing/2014/main" id="{453947FB-3534-573F-8F1A-D266B20B488C}"/>
              </a:ext>
            </a:extLst>
          </p:cNvPr>
          <p:cNvSpPr txBox="1"/>
          <p:nvPr/>
        </p:nvSpPr>
        <p:spPr>
          <a:xfrm>
            <a:off x="10742825" y="11035841"/>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9: Fume Room</a:t>
            </a:r>
          </a:p>
        </p:txBody>
      </p:sp>
    </p:spTree>
    <p:extLst>
      <p:ext uri="{BB962C8B-B14F-4D97-AF65-F5344CB8AC3E}">
        <p14:creationId xmlns:p14="http://schemas.microsoft.com/office/powerpoint/2010/main" val="21139970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nodeType="with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par>
                                <p:cTn id="33" presetID="10"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500"/>
                                        <p:tgtEl>
                                          <p:spTgt spid="1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35" grpId="0"/>
      <p:bldP spid="12" grpId="0" animBg="1"/>
      <p:bldP spid="20" grpId="0" animBg="1"/>
      <p:bldP spid="2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202377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14" name="Oval 13">
            <a:extLst>
              <a:ext uri="{FF2B5EF4-FFF2-40B4-BE49-F238E27FC236}">
                <a16:creationId xmlns:a16="http://schemas.microsoft.com/office/drawing/2014/main" id="{04CB869A-D1FE-35B2-325F-23CA18767371}"/>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1</a:t>
            </a:r>
            <a:endParaRPr lang="en-US" sz="4800" dirty="0">
              <a:highlight>
                <a:srgbClr val="791633"/>
              </a:highlight>
            </a:endParaRPr>
          </a:p>
        </p:txBody>
      </p:sp>
      <p:graphicFrame>
        <p:nvGraphicFramePr>
          <p:cNvPr id="24" name="Diagram 23">
            <a:extLst>
              <a:ext uri="{FF2B5EF4-FFF2-40B4-BE49-F238E27FC236}">
                <a16:creationId xmlns:a16="http://schemas.microsoft.com/office/drawing/2014/main" id="{066087E2-8A83-79D9-10B4-DA677D944FE6}"/>
              </a:ext>
            </a:extLst>
          </p:cNvPr>
          <p:cNvGraphicFramePr/>
          <p:nvPr/>
        </p:nvGraphicFramePr>
        <p:xfrm>
          <a:off x="9349791" y="4861008"/>
          <a:ext cx="6401113" cy="555505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26" name="Diagram 25">
            <a:extLst>
              <a:ext uri="{FF2B5EF4-FFF2-40B4-BE49-F238E27FC236}">
                <a16:creationId xmlns:a16="http://schemas.microsoft.com/office/drawing/2014/main" id="{B4652C1E-A3BE-D19A-1719-B47A7FDDEB6F}"/>
              </a:ext>
            </a:extLst>
          </p:cNvPr>
          <p:cNvGraphicFramePr/>
          <p:nvPr/>
        </p:nvGraphicFramePr>
        <p:xfrm>
          <a:off x="16437414" y="8229600"/>
          <a:ext cx="6984210" cy="5895020"/>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graphicFrame>
        <p:nvGraphicFramePr>
          <p:cNvPr id="27" name="Diagram 26">
            <a:extLst>
              <a:ext uri="{FF2B5EF4-FFF2-40B4-BE49-F238E27FC236}">
                <a16:creationId xmlns:a16="http://schemas.microsoft.com/office/drawing/2014/main" id="{DA660488-4E10-48AE-66C2-6A75676C7B6D}"/>
              </a:ext>
            </a:extLst>
          </p:cNvPr>
          <p:cNvGraphicFramePr/>
          <p:nvPr/>
        </p:nvGraphicFramePr>
        <p:xfrm>
          <a:off x="1033956" y="9426261"/>
          <a:ext cx="7327352" cy="4046942"/>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29" name="Flowchart: Alternate Process 28">
            <a:extLst>
              <a:ext uri="{FF2B5EF4-FFF2-40B4-BE49-F238E27FC236}">
                <a16:creationId xmlns:a16="http://schemas.microsoft.com/office/drawing/2014/main" id="{E6075E06-73BC-5678-6747-1CA4243091DC}"/>
              </a:ext>
            </a:extLst>
          </p:cNvPr>
          <p:cNvSpPr/>
          <p:nvPr/>
        </p:nvSpPr>
        <p:spPr>
          <a:xfrm>
            <a:off x="2438400" y="4026621"/>
            <a:ext cx="7255604" cy="103290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791633"/>
                </a:solidFill>
                <a:latin typeface="Helvetica Neue Medium"/>
                <a:ea typeface="Helvetica Neue Medium"/>
                <a:cs typeface="Helvetica Neue Medium"/>
                <a:sym typeface="Helvetica Neue Medium"/>
              </a:rPr>
              <a:t>Conditions</a:t>
            </a:r>
            <a:endParaRPr lang="en-US" sz="3200" dirty="0">
              <a:solidFill>
                <a:srgbClr val="791633"/>
              </a:solidFill>
              <a:latin typeface="Helvetica Neue Medium"/>
              <a:ea typeface="Helvetica Neue Medium"/>
              <a:cs typeface="Helvetica Neue Medium"/>
              <a:sym typeface="Helvetica Neue Medium"/>
            </a:endParaRPr>
          </a:p>
        </p:txBody>
      </p:sp>
      <p:pic>
        <p:nvPicPr>
          <p:cNvPr id="32" name="Picture 31" descr="A picture containing composite material, floor, box, construction&#10;&#10;Description automatically generated">
            <a:extLst>
              <a:ext uri="{FF2B5EF4-FFF2-40B4-BE49-F238E27FC236}">
                <a16:creationId xmlns:a16="http://schemas.microsoft.com/office/drawing/2014/main" id="{FBA5BA3C-62F6-39B3-3522-5EAB1CDFFBAE}"/>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8048514" y="1956071"/>
            <a:ext cx="4677717" cy="6216693"/>
          </a:xfrm>
          <a:prstGeom prst="rect">
            <a:avLst/>
          </a:prstGeom>
        </p:spPr>
      </p:pic>
      <p:cxnSp>
        <p:nvCxnSpPr>
          <p:cNvPr id="34" name="Straight Arrow Connector 33">
            <a:extLst>
              <a:ext uri="{FF2B5EF4-FFF2-40B4-BE49-F238E27FC236}">
                <a16:creationId xmlns:a16="http://schemas.microsoft.com/office/drawing/2014/main" id="{FE74352E-B64A-665B-8C24-D2F6973A4FB3}"/>
              </a:ext>
            </a:extLst>
          </p:cNvPr>
          <p:cNvCxnSpPr>
            <a:cxnSpLocks/>
            <a:endCxn id="32" idx="1"/>
          </p:cNvCxnSpPr>
          <p:nvPr/>
        </p:nvCxnSpPr>
        <p:spPr>
          <a:xfrm>
            <a:off x="15569514" y="3798277"/>
            <a:ext cx="2479000" cy="1266141"/>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36" name="Rounded Rectangle 31">
            <a:extLst>
              <a:ext uri="{FF2B5EF4-FFF2-40B4-BE49-F238E27FC236}">
                <a16:creationId xmlns:a16="http://schemas.microsoft.com/office/drawing/2014/main" id="{A61240ED-6171-C2BB-2ECF-BD24D46CCA96}"/>
              </a:ext>
            </a:extLst>
          </p:cNvPr>
          <p:cNvSpPr/>
          <p:nvPr/>
        </p:nvSpPr>
        <p:spPr>
          <a:xfrm>
            <a:off x="13042392" y="2594720"/>
            <a:ext cx="4025219" cy="1203166"/>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lang="en-US" sz="3200" dirty="0">
                <a:solidFill>
                  <a:srgbClr val="FFFFFF"/>
                </a:solidFill>
                <a:latin typeface="Helvetica Neue Medium"/>
                <a:ea typeface="Helvetica Neue Medium"/>
                <a:cs typeface="Helvetica Neue Medium"/>
                <a:sym typeface="Helvetica Neue Medium"/>
              </a:rPr>
              <a:t>Different shading levels</a:t>
            </a:r>
          </a:p>
        </p:txBody>
      </p:sp>
      <p:sp>
        <p:nvSpPr>
          <p:cNvPr id="37" name="TextBox 36">
            <a:extLst>
              <a:ext uri="{FF2B5EF4-FFF2-40B4-BE49-F238E27FC236}">
                <a16:creationId xmlns:a16="http://schemas.microsoft.com/office/drawing/2014/main" id="{0FE37771-C079-4FFB-4340-14CC0DD5A822}"/>
              </a:ext>
            </a:extLst>
          </p:cNvPr>
          <p:cNvSpPr txBox="1"/>
          <p:nvPr/>
        </p:nvSpPr>
        <p:spPr>
          <a:xfrm>
            <a:off x="13930844" y="8334993"/>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10: Different Shading Levels</a:t>
            </a:r>
          </a:p>
        </p:txBody>
      </p:sp>
    </p:spTree>
    <p:extLst>
      <p:ext uri="{BB962C8B-B14F-4D97-AF65-F5344CB8AC3E}">
        <p14:creationId xmlns:p14="http://schemas.microsoft.com/office/powerpoint/2010/main" val="18544212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par>
                                <p:cTn id="16" presetID="10" presetClass="entr" presetSubtype="0" fill="hold"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additive="base">
                                        <p:cTn id="26" dur="500" fill="hold"/>
                                        <p:tgtEl>
                                          <p:spTgt spid="27"/>
                                        </p:tgtEl>
                                        <p:attrNameLst>
                                          <p:attrName>ppt_x</p:attrName>
                                        </p:attrNameLst>
                                      </p:cBhvr>
                                      <p:tavLst>
                                        <p:tav tm="0">
                                          <p:val>
                                            <p:strVal val="#ppt_x"/>
                                          </p:val>
                                        </p:tav>
                                        <p:tav tm="100000">
                                          <p:val>
                                            <p:strVal val="#ppt_x"/>
                                          </p:val>
                                        </p:tav>
                                      </p:tavLst>
                                    </p:anim>
                                    <p:anim calcmode="lin" valueType="num">
                                      <p:cBhvr additive="base">
                                        <p:cTn id="27"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grpId="0" nodeType="click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additive="base">
                                        <p:cTn id="32" dur="500" fill="hold"/>
                                        <p:tgtEl>
                                          <p:spTgt spid="24"/>
                                        </p:tgtEl>
                                        <p:attrNameLst>
                                          <p:attrName>ppt_x</p:attrName>
                                        </p:attrNameLst>
                                      </p:cBhvr>
                                      <p:tavLst>
                                        <p:tav tm="0">
                                          <p:val>
                                            <p:strVal val="#ppt_x"/>
                                          </p:val>
                                        </p:tav>
                                        <p:tav tm="100000">
                                          <p:val>
                                            <p:strVal val="#ppt_x"/>
                                          </p:val>
                                        </p:tav>
                                      </p:tavLst>
                                    </p:anim>
                                    <p:anim calcmode="lin" valueType="num">
                                      <p:cBhvr additive="base">
                                        <p:cTn id="33"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ppt_x"/>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Graphic spid="24" grpId="0">
        <p:bldAsOne/>
      </p:bldGraphic>
      <p:bldGraphic spid="26" grpId="0">
        <p:bldAsOne/>
      </p:bldGraphic>
      <p:bldGraphic spid="27" grpId="0">
        <p:bldAsOne/>
      </p:bldGraphic>
      <p:bldP spid="36" grpId="0" animBg="1"/>
      <p:bldP spid="3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14" name="Oval 13">
            <a:extLst>
              <a:ext uri="{FF2B5EF4-FFF2-40B4-BE49-F238E27FC236}">
                <a16:creationId xmlns:a16="http://schemas.microsoft.com/office/drawing/2014/main" id="{04CB869A-D1FE-35B2-325F-23CA18767371}"/>
              </a:ext>
            </a:extLst>
          </p:cNvPr>
          <p:cNvSpPr/>
          <p:nvPr/>
        </p:nvSpPr>
        <p:spPr>
          <a:xfrm>
            <a:off x="492370" y="3798277"/>
            <a:ext cx="1630974" cy="1482971"/>
          </a:xfrm>
          <a:prstGeom prst="ellipse">
            <a:avLst/>
          </a:prstGeom>
          <a:solidFill>
            <a:srgbClr val="79163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rgbClr val="FFFFFF"/>
                </a:solidFill>
                <a:highlight>
                  <a:srgbClr val="791633"/>
                </a:highlight>
              </a:rPr>
              <a:t>2</a:t>
            </a:r>
            <a:endParaRPr lang="en-US" sz="4800" dirty="0">
              <a:highlight>
                <a:srgbClr val="791633"/>
              </a:highlight>
            </a:endParaRPr>
          </a:p>
        </p:txBody>
      </p:sp>
      <p:sp>
        <p:nvSpPr>
          <p:cNvPr id="29" name="Flowchart: Alternate Process 28">
            <a:extLst>
              <a:ext uri="{FF2B5EF4-FFF2-40B4-BE49-F238E27FC236}">
                <a16:creationId xmlns:a16="http://schemas.microsoft.com/office/drawing/2014/main" id="{E6075E06-73BC-5678-6747-1CA4243091DC}"/>
              </a:ext>
            </a:extLst>
          </p:cNvPr>
          <p:cNvSpPr/>
          <p:nvPr/>
        </p:nvSpPr>
        <p:spPr>
          <a:xfrm>
            <a:off x="2438400" y="4026621"/>
            <a:ext cx="7255604" cy="1032907"/>
          </a:xfrm>
          <a:prstGeom prst="flowChartAlternateProcess">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791633"/>
                </a:solidFill>
                <a:latin typeface="Helvetica Neue Medium"/>
                <a:ea typeface="Helvetica Neue Medium"/>
                <a:cs typeface="Helvetica Neue Medium"/>
                <a:sym typeface="Helvetica Neue Medium"/>
              </a:rPr>
              <a:t>Procedure</a:t>
            </a:r>
            <a:endParaRPr lang="en-US" sz="3200" dirty="0">
              <a:solidFill>
                <a:srgbClr val="791633"/>
              </a:solidFill>
              <a:latin typeface="Helvetica Neue Medium"/>
              <a:ea typeface="Helvetica Neue Medium"/>
              <a:cs typeface="Helvetica Neue Medium"/>
              <a:sym typeface="Helvetica Neue Medium"/>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extLst>
              <p:ext uri="{D42A27DB-BD31-4B8C-83A1-F6EECF244321}">
                <p14:modId xmlns:p14="http://schemas.microsoft.com/office/powerpoint/2010/main" val="1115346742"/>
              </p:ext>
            </p:extLst>
          </p:nvPr>
        </p:nvGraphicFramePr>
        <p:xfrm>
          <a:off x="3688080" y="3169920"/>
          <a:ext cx="17952720" cy="109118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8555294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0666278" y="1229646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11: Solar Lamps</a:t>
            </a:r>
          </a:p>
        </p:txBody>
      </p:sp>
      <p:pic>
        <p:nvPicPr>
          <p:cNvPr id="15" name="Picture 14" descr="A picture containing indoor, aluminium, pipe, cylinder&#10;&#10;Description automatically generated">
            <a:extLst>
              <a:ext uri="{FF2B5EF4-FFF2-40B4-BE49-F238E27FC236}">
                <a16:creationId xmlns:a16="http://schemas.microsoft.com/office/drawing/2014/main" id="{0195335A-6DF3-AA29-9305-68EC6930B98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173201" y="3605485"/>
            <a:ext cx="6288128" cy="8574720"/>
          </a:xfrm>
          <a:prstGeom prst="rect">
            <a:avLst/>
          </a:prstGeom>
        </p:spPr>
      </p:pic>
    </p:spTree>
    <p:extLst>
      <p:ext uri="{BB962C8B-B14F-4D97-AF65-F5344CB8AC3E}">
        <p14:creationId xmlns:p14="http://schemas.microsoft.com/office/powerpoint/2010/main" val="38988332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1" name="Picture 10">
            <a:extLst>
              <a:ext uri="{FF2B5EF4-FFF2-40B4-BE49-F238E27FC236}">
                <a16:creationId xmlns:a16="http://schemas.microsoft.com/office/drawing/2014/main" id="{1C75EE7F-7FBB-FCB7-426C-926B9D87FF88}"/>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4447520" y="4087771"/>
            <a:ext cx="6030769" cy="8041026"/>
          </a:xfrm>
          <a:prstGeom prst="rect">
            <a:avLst/>
          </a:prstGeom>
        </p:spPr>
      </p:pic>
      <p:sp>
        <p:nvSpPr>
          <p:cNvPr id="13" name="TextBox 12">
            <a:extLst>
              <a:ext uri="{FF2B5EF4-FFF2-40B4-BE49-F238E27FC236}">
                <a16:creationId xmlns:a16="http://schemas.microsoft.com/office/drawing/2014/main" id="{E0C024FC-5A80-B4CB-EC1A-7629AB98D80B}"/>
              </a:ext>
            </a:extLst>
          </p:cNvPr>
          <p:cNvSpPr txBox="1"/>
          <p:nvPr/>
        </p:nvSpPr>
        <p:spPr>
          <a:xfrm>
            <a:off x="10666278" y="1229646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12: Fan + Humidifier</a:t>
            </a:r>
          </a:p>
        </p:txBody>
      </p:sp>
      <p:pic>
        <p:nvPicPr>
          <p:cNvPr id="16" name="Picture 15" descr="A picture containing indoor, aluminium, pipe, cylinder&#10;&#10;Description automatically generated">
            <a:extLst>
              <a:ext uri="{FF2B5EF4-FFF2-40B4-BE49-F238E27FC236}">
                <a16:creationId xmlns:a16="http://schemas.microsoft.com/office/drawing/2014/main" id="{2A227449-17AA-C42E-6DBF-AB96A594DAA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9296399"/>
            <a:ext cx="3835894" cy="5230765"/>
          </a:xfrm>
          <a:prstGeom prst="rect">
            <a:avLst/>
          </a:prstGeom>
        </p:spPr>
      </p:pic>
    </p:spTree>
    <p:extLst>
      <p:ext uri="{BB962C8B-B14F-4D97-AF65-F5344CB8AC3E}">
        <p14:creationId xmlns:p14="http://schemas.microsoft.com/office/powerpoint/2010/main" val="3946808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0666278" y="1229646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13: DAQ</a:t>
            </a:r>
          </a:p>
        </p:txBody>
      </p:sp>
      <p:pic>
        <p:nvPicPr>
          <p:cNvPr id="17" name="Picture 16">
            <a:extLst>
              <a:ext uri="{FF2B5EF4-FFF2-40B4-BE49-F238E27FC236}">
                <a16:creationId xmlns:a16="http://schemas.microsoft.com/office/drawing/2014/main" id="{3A0DCD4E-72D6-2CA6-3A0A-0D8DA50963E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870960" y="9387840"/>
            <a:ext cx="3793076" cy="5057436"/>
          </a:xfrm>
          <a:prstGeom prst="rect">
            <a:avLst/>
          </a:prstGeom>
        </p:spPr>
      </p:pic>
      <p:pic>
        <p:nvPicPr>
          <p:cNvPr id="19" name="Picture 18" descr="A picture containing indoor, aluminium, pipe, cylinder&#10;&#10;Description automatically generated">
            <a:extLst>
              <a:ext uri="{FF2B5EF4-FFF2-40B4-BE49-F238E27FC236}">
                <a16:creationId xmlns:a16="http://schemas.microsoft.com/office/drawing/2014/main" id="{EC9AE7AA-EC89-2344-9344-F8024AE3E43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0" y="9387839"/>
            <a:ext cx="3835894" cy="5230765"/>
          </a:xfrm>
          <a:prstGeom prst="rect">
            <a:avLst/>
          </a:prstGeom>
        </p:spPr>
      </p:pic>
      <p:pic>
        <p:nvPicPr>
          <p:cNvPr id="20" name="Picture 19" descr="A picture containing multimedia, electronics, gadget, electronic device&#10;&#10;Description automatically generated">
            <a:extLst>
              <a:ext uri="{FF2B5EF4-FFF2-40B4-BE49-F238E27FC236}">
                <a16:creationId xmlns:a16="http://schemas.microsoft.com/office/drawing/2014/main" id="{19110058-37F0-98FB-0CFC-180AD008D69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2679680" y="4530184"/>
            <a:ext cx="9064449" cy="6826663"/>
          </a:xfrm>
          <a:prstGeom prst="rect">
            <a:avLst/>
          </a:prstGeom>
        </p:spPr>
      </p:pic>
    </p:spTree>
    <p:extLst>
      <p:ext uri="{BB962C8B-B14F-4D97-AF65-F5344CB8AC3E}">
        <p14:creationId xmlns:p14="http://schemas.microsoft.com/office/powerpoint/2010/main" val="777940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extLst>
              <p:ext uri="{D42A27DB-BD31-4B8C-83A1-F6EECF244321}">
                <p14:modId xmlns:p14="http://schemas.microsoft.com/office/powerpoint/2010/main" val="1804019505"/>
              </p:ext>
            </p:extLst>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0879638" y="1235742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14: Infrared Thermometer</a:t>
            </a:r>
          </a:p>
        </p:txBody>
      </p:sp>
      <p:pic>
        <p:nvPicPr>
          <p:cNvPr id="19" name="Picture 18" descr="A picture containing indoor, aluminium, pipe, cylinder&#10;&#10;Description automatically generated">
            <a:extLst>
              <a:ext uri="{FF2B5EF4-FFF2-40B4-BE49-F238E27FC236}">
                <a16:creationId xmlns:a16="http://schemas.microsoft.com/office/drawing/2014/main" id="{EC9AE7AA-EC89-2344-9344-F8024AE3E43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9387839"/>
            <a:ext cx="3835894" cy="5230765"/>
          </a:xfrm>
          <a:prstGeom prst="rect">
            <a:avLst/>
          </a:prstGeom>
        </p:spPr>
      </p:pic>
      <p:pic>
        <p:nvPicPr>
          <p:cNvPr id="20" name="Picture 19" descr="A picture containing multimedia, electronics, gadget, electronic device&#10;&#10;Description automatically generated">
            <a:extLst>
              <a:ext uri="{FF2B5EF4-FFF2-40B4-BE49-F238E27FC236}">
                <a16:creationId xmlns:a16="http://schemas.microsoft.com/office/drawing/2014/main" id="{19110058-37F0-98FB-0CFC-180AD008D69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6970205" y="9379974"/>
            <a:ext cx="5444053" cy="4336026"/>
          </a:xfrm>
          <a:prstGeom prst="rect">
            <a:avLst/>
          </a:prstGeom>
        </p:spPr>
      </p:pic>
      <p:pic>
        <p:nvPicPr>
          <p:cNvPr id="17" name="Picture 16">
            <a:extLst>
              <a:ext uri="{FF2B5EF4-FFF2-40B4-BE49-F238E27FC236}">
                <a16:creationId xmlns:a16="http://schemas.microsoft.com/office/drawing/2014/main" id="{3A0DCD4E-72D6-2CA6-3A0A-0D8DA50963E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870960" y="9387840"/>
            <a:ext cx="3793076" cy="5057436"/>
          </a:xfrm>
          <a:prstGeom prst="rect">
            <a:avLst/>
          </a:prstGeom>
        </p:spPr>
      </p:pic>
      <p:pic>
        <p:nvPicPr>
          <p:cNvPr id="23" name="Picture 22" descr="A hand holding a watch&#10;&#10;Description automatically generated with medium confidence">
            <a:extLst>
              <a:ext uri="{FF2B5EF4-FFF2-40B4-BE49-F238E27FC236}">
                <a16:creationId xmlns:a16="http://schemas.microsoft.com/office/drawing/2014/main" id="{92E13D58-8FA0-C17F-F016-AC3FA75E866C}"/>
              </a:ext>
            </a:extLst>
          </p:cNvPr>
          <p:cNvPicPr>
            <a:picLocks noChangeAspect="1"/>
          </p:cNvPicPr>
          <p:nvPr/>
        </p:nvPicPr>
        <p:blipFill rotWithShape="1">
          <a:blip r:embed="rId13">
            <a:extLst>
              <a:ext uri="{28A0092B-C50C-407E-A947-70E740481C1C}">
                <a14:useLocalDpi xmlns:a14="http://schemas.microsoft.com/office/drawing/2010/main" val="0"/>
              </a:ext>
            </a:extLst>
          </a:blip>
          <a:srcRect l="23278" t="15000" b="16000"/>
          <a:stretch/>
        </p:blipFill>
        <p:spPr>
          <a:xfrm>
            <a:off x="14173199" y="3261360"/>
            <a:ext cx="7000875" cy="8412480"/>
          </a:xfrm>
          <a:prstGeom prst="rect">
            <a:avLst/>
          </a:prstGeom>
        </p:spPr>
      </p:pic>
      <p:graphicFrame>
        <p:nvGraphicFramePr>
          <p:cNvPr id="25" name="Diagram 24">
            <a:extLst>
              <a:ext uri="{FF2B5EF4-FFF2-40B4-BE49-F238E27FC236}">
                <a16:creationId xmlns:a16="http://schemas.microsoft.com/office/drawing/2014/main" id="{A2DC5EC3-A32F-79A2-CBAA-C82E0F7D0B80}"/>
              </a:ext>
            </a:extLst>
          </p:cNvPr>
          <p:cNvGraphicFramePr/>
          <p:nvPr>
            <p:extLst>
              <p:ext uri="{D42A27DB-BD31-4B8C-83A1-F6EECF244321}">
                <p14:modId xmlns:p14="http://schemas.microsoft.com/office/powerpoint/2010/main" val="3475854767"/>
              </p:ext>
            </p:extLst>
          </p:nvPr>
        </p:nvGraphicFramePr>
        <p:xfrm>
          <a:off x="-10302240" y="5303520"/>
          <a:ext cx="9418320" cy="3444240"/>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pSp>
        <p:nvGrpSpPr>
          <p:cNvPr id="30" name="Group 29">
            <a:extLst>
              <a:ext uri="{FF2B5EF4-FFF2-40B4-BE49-F238E27FC236}">
                <a16:creationId xmlns:a16="http://schemas.microsoft.com/office/drawing/2014/main" id="{7B1964A7-B3B3-2CAA-0621-89465E67C1F7}"/>
              </a:ext>
            </a:extLst>
          </p:cNvPr>
          <p:cNvGrpSpPr/>
          <p:nvPr/>
        </p:nvGrpSpPr>
        <p:grpSpPr>
          <a:xfrm>
            <a:off x="0" y="3779520"/>
            <a:ext cx="5014592" cy="1304796"/>
            <a:chOff x="8327" y="4486402"/>
            <a:chExt cx="4847585" cy="1939034"/>
          </a:xfrm>
        </p:grpSpPr>
        <p:sp>
          <p:nvSpPr>
            <p:cNvPr id="31" name="Arrow: Chevron 30">
              <a:extLst>
                <a:ext uri="{FF2B5EF4-FFF2-40B4-BE49-F238E27FC236}">
                  <a16:creationId xmlns:a16="http://schemas.microsoft.com/office/drawing/2014/main" id="{8D1A80DA-A4C6-8ABB-A7DE-7F036428F36E}"/>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2" name="Arrow: Chevron 4">
              <a:extLst>
                <a:ext uri="{FF2B5EF4-FFF2-40B4-BE49-F238E27FC236}">
                  <a16:creationId xmlns:a16="http://schemas.microsoft.com/office/drawing/2014/main" id="{70F994E7-034A-2F9B-3DD8-8E4A6A2D2527}"/>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spTree>
    <p:extLst>
      <p:ext uri="{BB962C8B-B14F-4D97-AF65-F5344CB8AC3E}">
        <p14:creationId xmlns:p14="http://schemas.microsoft.com/office/powerpoint/2010/main" val="2199441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1135140" y="1235742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15: Belt System</a:t>
            </a:r>
          </a:p>
        </p:txBody>
      </p:sp>
      <p:pic>
        <p:nvPicPr>
          <p:cNvPr id="19" name="Picture 18" descr="A picture containing indoor, aluminium, pipe, cylinder&#10;&#10;Description automatically generated">
            <a:extLst>
              <a:ext uri="{FF2B5EF4-FFF2-40B4-BE49-F238E27FC236}">
                <a16:creationId xmlns:a16="http://schemas.microsoft.com/office/drawing/2014/main" id="{EC9AE7AA-EC89-2344-9344-F8024AE3E43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0" y="9814560"/>
            <a:ext cx="3151632" cy="4297680"/>
          </a:xfrm>
          <a:prstGeom prst="rect">
            <a:avLst/>
          </a:prstGeom>
        </p:spPr>
      </p:pic>
      <p:pic>
        <p:nvPicPr>
          <p:cNvPr id="20" name="Picture 19" descr="A picture containing multimedia, electronics, gadget, electronic device&#10;&#10;Description automatically generated">
            <a:extLst>
              <a:ext uri="{FF2B5EF4-FFF2-40B4-BE49-F238E27FC236}">
                <a16:creationId xmlns:a16="http://schemas.microsoft.com/office/drawing/2014/main" id="{19110058-37F0-98FB-0CFC-180AD008D692}"/>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5751005" y="9753600"/>
            <a:ext cx="4246435" cy="4206240"/>
          </a:xfrm>
          <a:prstGeom prst="rect">
            <a:avLst/>
          </a:prstGeom>
        </p:spPr>
      </p:pic>
      <p:pic>
        <p:nvPicPr>
          <p:cNvPr id="17" name="Picture 16">
            <a:extLst>
              <a:ext uri="{FF2B5EF4-FFF2-40B4-BE49-F238E27FC236}">
                <a16:creationId xmlns:a16="http://schemas.microsoft.com/office/drawing/2014/main" id="{3A0DCD4E-72D6-2CA6-3A0A-0D8DA50963E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078480" y="9784080"/>
            <a:ext cx="3198716" cy="4478316"/>
          </a:xfrm>
          <a:prstGeom prst="rect">
            <a:avLst/>
          </a:prstGeom>
        </p:spPr>
      </p:pic>
      <p:pic>
        <p:nvPicPr>
          <p:cNvPr id="15" name="Picture 14" descr="A picture containing fireplace&#10;&#10;Description automatically generated">
            <a:extLst>
              <a:ext uri="{FF2B5EF4-FFF2-40B4-BE49-F238E27FC236}">
                <a16:creationId xmlns:a16="http://schemas.microsoft.com/office/drawing/2014/main" id="{5EDCFB5D-39D8-B0A0-3CD3-5B6A0F3B9B2B}"/>
              </a:ext>
            </a:extLst>
          </p:cNvPr>
          <p:cNvPicPr>
            <a:picLocks noChangeAspect="1"/>
          </p:cNvPicPr>
          <p:nvPr/>
        </p:nvPicPr>
        <p:blipFill rotWithShape="1">
          <a:blip r:embed="rId13">
            <a:extLst>
              <a:ext uri="{28A0092B-C50C-407E-A947-70E740481C1C}">
                <a14:useLocalDpi xmlns:a14="http://schemas.microsoft.com/office/drawing/2010/main" val="0"/>
              </a:ext>
            </a:extLst>
          </a:blip>
          <a:srcRect l="19185" t="21582" r="14839" b="9701"/>
          <a:stretch/>
        </p:blipFill>
        <p:spPr>
          <a:xfrm>
            <a:off x="15331440" y="1828801"/>
            <a:ext cx="6035041" cy="10271760"/>
          </a:xfrm>
          <a:prstGeom prst="rect">
            <a:avLst/>
          </a:prstGeom>
        </p:spPr>
      </p:pic>
      <p:cxnSp>
        <p:nvCxnSpPr>
          <p:cNvPr id="21" name="Straight Arrow Connector 20">
            <a:extLst>
              <a:ext uri="{FF2B5EF4-FFF2-40B4-BE49-F238E27FC236}">
                <a16:creationId xmlns:a16="http://schemas.microsoft.com/office/drawing/2014/main" id="{BE869D59-F346-821C-2DC4-E458803CF7C7}"/>
              </a:ext>
            </a:extLst>
          </p:cNvPr>
          <p:cNvCxnSpPr/>
          <p:nvPr/>
        </p:nvCxnSpPr>
        <p:spPr>
          <a:xfrm flipH="1" flipV="1">
            <a:off x="18612465" y="7374194"/>
            <a:ext cx="4483509" cy="3598606"/>
          </a:xfrm>
          <a:prstGeom prst="straightConnector1">
            <a:avLst/>
          </a:prstGeom>
          <a:noFill/>
          <a:ln w="5715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11" name="Picture 10" descr="A hand holding a watch&#10;&#10;Description automatically generated with medium confidence">
            <a:extLst>
              <a:ext uri="{FF2B5EF4-FFF2-40B4-BE49-F238E27FC236}">
                <a16:creationId xmlns:a16="http://schemas.microsoft.com/office/drawing/2014/main" id="{918D55A8-DC4E-7405-466B-D83EE7E16590}"/>
              </a:ext>
            </a:extLst>
          </p:cNvPr>
          <p:cNvPicPr>
            <a:picLocks noChangeAspect="1"/>
          </p:cNvPicPr>
          <p:nvPr/>
        </p:nvPicPr>
        <p:blipFill rotWithShape="1">
          <a:blip r:embed="rId14">
            <a:extLst>
              <a:ext uri="{28A0092B-C50C-407E-A947-70E740481C1C}">
                <a14:useLocalDpi xmlns:a14="http://schemas.microsoft.com/office/drawing/2010/main" val="0"/>
              </a:ext>
            </a:extLst>
          </a:blip>
          <a:srcRect l="23278" t="15000" b="16000"/>
          <a:stretch/>
        </p:blipFill>
        <p:spPr>
          <a:xfrm>
            <a:off x="9875519" y="9753600"/>
            <a:ext cx="3170686" cy="3962401"/>
          </a:xfrm>
          <a:prstGeom prst="rect">
            <a:avLst/>
          </a:prstGeom>
        </p:spPr>
      </p:pic>
      <p:grpSp>
        <p:nvGrpSpPr>
          <p:cNvPr id="16" name="Group 15">
            <a:extLst>
              <a:ext uri="{FF2B5EF4-FFF2-40B4-BE49-F238E27FC236}">
                <a16:creationId xmlns:a16="http://schemas.microsoft.com/office/drawing/2014/main" id="{150888CF-7D43-E845-AE41-3AEFD396829F}"/>
              </a:ext>
            </a:extLst>
          </p:cNvPr>
          <p:cNvGrpSpPr/>
          <p:nvPr/>
        </p:nvGrpSpPr>
        <p:grpSpPr>
          <a:xfrm>
            <a:off x="0" y="3779520"/>
            <a:ext cx="5014592" cy="1304796"/>
            <a:chOff x="8327" y="4486402"/>
            <a:chExt cx="4847585" cy="1939034"/>
          </a:xfrm>
        </p:grpSpPr>
        <p:sp>
          <p:nvSpPr>
            <p:cNvPr id="22" name="Arrow: Chevron 21">
              <a:extLst>
                <a:ext uri="{FF2B5EF4-FFF2-40B4-BE49-F238E27FC236}">
                  <a16:creationId xmlns:a16="http://schemas.microsoft.com/office/drawing/2014/main" id="{5A795020-84FE-9DBF-4218-AB8A18436D98}"/>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3" name="Arrow: Chevron 4">
              <a:extLst>
                <a:ext uri="{FF2B5EF4-FFF2-40B4-BE49-F238E27FC236}">
                  <a16:creationId xmlns:a16="http://schemas.microsoft.com/office/drawing/2014/main" id="{DC642743-C7C7-161A-0B21-DD4BC26F7E2B}"/>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spTree>
    <p:extLst>
      <p:ext uri="{BB962C8B-B14F-4D97-AF65-F5344CB8AC3E}">
        <p14:creationId xmlns:p14="http://schemas.microsoft.com/office/powerpoint/2010/main" val="8802237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0879638" y="1235742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15: Belt System</a:t>
            </a:r>
          </a:p>
        </p:txBody>
      </p:sp>
      <p:pic>
        <p:nvPicPr>
          <p:cNvPr id="15" name="Picture 14" descr="A picture containing fireplace&#10;&#10;Description automatically generated">
            <a:extLst>
              <a:ext uri="{FF2B5EF4-FFF2-40B4-BE49-F238E27FC236}">
                <a16:creationId xmlns:a16="http://schemas.microsoft.com/office/drawing/2014/main" id="{5EDCFB5D-39D8-B0A0-3CD3-5B6A0F3B9B2B}"/>
              </a:ext>
            </a:extLst>
          </p:cNvPr>
          <p:cNvPicPr>
            <a:picLocks noChangeAspect="1"/>
          </p:cNvPicPr>
          <p:nvPr/>
        </p:nvPicPr>
        <p:blipFill rotWithShape="1">
          <a:blip r:embed="rId10">
            <a:extLst>
              <a:ext uri="{28A0092B-C50C-407E-A947-70E740481C1C}">
                <a14:useLocalDpi xmlns:a14="http://schemas.microsoft.com/office/drawing/2010/main" val="0"/>
              </a:ext>
            </a:extLst>
          </a:blip>
          <a:srcRect l="19185" t="21582" r="14839" b="9701"/>
          <a:stretch/>
        </p:blipFill>
        <p:spPr>
          <a:xfrm>
            <a:off x="15331440" y="1828801"/>
            <a:ext cx="6035041" cy="10271760"/>
          </a:xfrm>
          <a:prstGeom prst="rect">
            <a:avLst/>
          </a:prstGeom>
        </p:spPr>
      </p:pic>
      <p:cxnSp>
        <p:nvCxnSpPr>
          <p:cNvPr id="21" name="Straight Arrow Connector 20">
            <a:extLst>
              <a:ext uri="{FF2B5EF4-FFF2-40B4-BE49-F238E27FC236}">
                <a16:creationId xmlns:a16="http://schemas.microsoft.com/office/drawing/2014/main" id="{BE869D59-F346-821C-2DC4-E458803CF7C7}"/>
              </a:ext>
            </a:extLst>
          </p:cNvPr>
          <p:cNvCxnSpPr/>
          <p:nvPr/>
        </p:nvCxnSpPr>
        <p:spPr>
          <a:xfrm flipH="1" flipV="1">
            <a:off x="18307665" y="5911154"/>
            <a:ext cx="4483509" cy="3598606"/>
          </a:xfrm>
          <a:prstGeom prst="straightConnector1">
            <a:avLst/>
          </a:prstGeom>
          <a:noFill/>
          <a:ln w="5715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11" name="Picture 10" descr="A picture containing indoor, aluminium, pipe, cylinder&#10;&#10;Description automatically generated">
            <a:extLst>
              <a:ext uri="{FF2B5EF4-FFF2-40B4-BE49-F238E27FC236}">
                <a16:creationId xmlns:a16="http://schemas.microsoft.com/office/drawing/2014/main" id="{09176B68-7814-4805-1F30-2ACD8EFA343B}"/>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0" y="9814560"/>
            <a:ext cx="3151632" cy="4297680"/>
          </a:xfrm>
          <a:prstGeom prst="rect">
            <a:avLst/>
          </a:prstGeom>
        </p:spPr>
      </p:pic>
      <p:pic>
        <p:nvPicPr>
          <p:cNvPr id="16" name="Picture 15" descr="A picture containing multimedia, electronics, gadget, electronic device&#10;&#10;Description automatically generated">
            <a:extLst>
              <a:ext uri="{FF2B5EF4-FFF2-40B4-BE49-F238E27FC236}">
                <a16:creationId xmlns:a16="http://schemas.microsoft.com/office/drawing/2014/main" id="{14AB82DA-A82A-509E-887A-390DF4E91C58}"/>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5751005" y="9845040"/>
            <a:ext cx="4246435" cy="4114800"/>
          </a:xfrm>
          <a:prstGeom prst="rect">
            <a:avLst/>
          </a:prstGeom>
        </p:spPr>
      </p:pic>
      <p:pic>
        <p:nvPicPr>
          <p:cNvPr id="22" name="Picture 21">
            <a:extLst>
              <a:ext uri="{FF2B5EF4-FFF2-40B4-BE49-F238E27FC236}">
                <a16:creationId xmlns:a16="http://schemas.microsoft.com/office/drawing/2014/main" id="{DDB5B730-3A58-B588-4590-4B8040504FB4}"/>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078480" y="9845040"/>
            <a:ext cx="3198716" cy="4417356"/>
          </a:xfrm>
          <a:prstGeom prst="rect">
            <a:avLst/>
          </a:prstGeom>
        </p:spPr>
      </p:pic>
      <p:pic>
        <p:nvPicPr>
          <p:cNvPr id="23" name="Picture 22" descr="A hand holding a watch&#10;&#10;Description automatically generated with medium confidence">
            <a:extLst>
              <a:ext uri="{FF2B5EF4-FFF2-40B4-BE49-F238E27FC236}">
                <a16:creationId xmlns:a16="http://schemas.microsoft.com/office/drawing/2014/main" id="{3D870345-172D-11D3-9065-5F0AE686269F}"/>
              </a:ext>
            </a:extLst>
          </p:cNvPr>
          <p:cNvPicPr>
            <a:picLocks noChangeAspect="1"/>
          </p:cNvPicPr>
          <p:nvPr/>
        </p:nvPicPr>
        <p:blipFill rotWithShape="1">
          <a:blip r:embed="rId14">
            <a:extLst>
              <a:ext uri="{28A0092B-C50C-407E-A947-70E740481C1C}">
                <a14:useLocalDpi xmlns:a14="http://schemas.microsoft.com/office/drawing/2010/main" val="0"/>
              </a:ext>
            </a:extLst>
          </a:blip>
          <a:srcRect l="23278" t="15000" b="16000"/>
          <a:stretch/>
        </p:blipFill>
        <p:spPr>
          <a:xfrm>
            <a:off x="9875519" y="9845040"/>
            <a:ext cx="3170686" cy="3870961"/>
          </a:xfrm>
          <a:prstGeom prst="rect">
            <a:avLst/>
          </a:prstGeom>
        </p:spPr>
      </p:pic>
      <p:grpSp>
        <p:nvGrpSpPr>
          <p:cNvPr id="24" name="Group 23">
            <a:extLst>
              <a:ext uri="{FF2B5EF4-FFF2-40B4-BE49-F238E27FC236}">
                <a16:creationId xmlns:a16="http://schemas.microsoft.com/office/drawing/2014/main" id="{6049E2C0-9141-F2F0-901F-9192B9D62C1C}"/>
              </a:ext>
            </a:extLst>
          </p:cNvPr>
          <p:cNvGrpSpPr/>
          <p:nvPr/>
        </p:nvGrpSpPr>
        <p:grpSpPr>
          <a:xfrm>
            <a:off x="0" y="3779520"/>
            <a:ext cx="5014592" cy="1304796"/>
            <a:chOff x="8327" y="4486402"/>
            <a:chExt cx="4847585" cy="1939034"/>
          </a:xfrm>
        </p:grpSpPr>
        <p:sp>
          <p:nvSpPr>
            <p:cNvPr id="25" name="Arrow: Chevron 24">
              <a:extLst>
                <a:ext uri="{FF2B5EF4-FFF2-40B4-BE49-F238E27FC236}">
                  <a16:creationId xmlns:a16="http://schemas.microsoft.com/office/drawing/2014/main" id="{0E8B2F20-1CF0-0E2E-033C-2C3F159FEC5F}"/>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6" name="Arrow: Chevron 4">
              <a:extLst>
                <a:ext uri="{FF2B5EF4-FFF2-40B4-BE49-F238E27FC236}">
                  <a16:creationId xmlns:a16="http://schemas.microsoft.com/office/drawing/2014/main" id="{AFD97685-BE72-077A-A4C4-A34B12CB4677}"/>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spTree>
    <p:extLst>
      <p:ext uri="{BB962C8B-B14F-4D97-AF65-F5344CB8AC3E}">
        <p14:creationId xmlns:p14="http://schemas.microsoft.com/office/powerpoint/2010/main" val="695305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descr="A picture containing indoor&#10;&#10;Description automatically generated">
            <a:extLst>
              <a:ext uri="{FF2B5EF4-FFF2-40B4-BE49-F238E27FC236}">
                <a16:creationId xmlns:a16="http://schemas.microsoft.com/office/drawing/2014/main" id="{C821570E-7D4A-6ACF-8FEB-01F77B7AE6F3}"/>
              </a:ext>
            </a:extLst>
          </p:cNvPr>
          <p:cNvPicPr>
            <a:picLocks noChangeAspect="1"/>
          </p:cNvPicPr>
          <p:nvPr/>
        </p:nvPicPr>
        <p:blipFill rotWithShape="1">
          <a:blip r:embed="rId3">
            <a:extLst>
              <a:ext uri="{28A0092B-C50C-407E-A947-70E740481C1C}">
                <a14:useLocalDpi xmlns:a14="http://schemas.microsoft.com/office/drawing/2010/main" val="0"/>
              </a:ext>
            </a:extLst>
          </a:blip>
          <a:srcRect l="23278" t="11751" r="30292" b="21999"/>
          <a:stretch/>
        </p:blipFill>
        <p:spPr>
          <a:xfrm>
            <a:off x="19385280" y="1737360"/>
            <a:ext cx="4236720" cy="8077200"/>
          </a:xfrm>
          <a:prstGeom prst="rect">
            <a:avLst/>
          </a:prstGeom>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4"/>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8563158" y="1223550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15: Belt System</a:t>
            </a:r>
          </a:p>
        </p:txBody>
      </p:sp>
      <p:pic>
        <p:nvPicPr>
          <p:cNvPr id="15" name="Picture 14" descr="A picture containing fireplace&#10;&#10;Description automatically generated">
            <a:extLst>
              <a:ext uri="{FF2B5EF4-FFF2-40B4-BE49-F238E27FC236}">
                <a16:creationId xmlns:a16="http://schemas.microsoft.com/office/drawing/2014/main" id="{5EDCFB5D-39D8-B0A0-3CD3-5B6A0F3B9B2B}"/>
              </a:ext>
            </a:extLst>
          </p:cNvPr>
          <p:cNvPicPr>
            <a:picLocks noChangeAspect="1"/>
          </p:cNvPicPr>
          <p:nvPr/>
        </p:nvPicPr>
        <p:blipFill rotWithShape="1">
          <a:blip r:embed="rId11">
            <a:extLst>
              <a:ext uri="{28A0092B-C50C-407E-A947-70E740481C1C}">
                <a14:useLocalDpi xmlns:a14="http://schemas.microsoft.com/office/drawing/2010/main" val="0"/>
              </a:ext>
            </a:extLst>
          </a:blip>
          <a:srcRect l="19185" t="21582" r="14839" b="9701"/>
          <a:stretch/>
        </p:blipFill>
        <p:spPr>
          <a:xfrm>
            <a:off x="13106400" y="1920241"/>
            <a:ext cx="6035041" cy="10271760"/>
          </a:xfrm>
          <a:prstGeom prst="rect">
            <a:avLst/>
          </a:prstGeom>
        </p:spPr>
      </p:pic>
      <p:cxnSp>
        <p:nvCxnSpPr>
          <p:cNvPr id="21" name="Straight Arrow Connector 20">
            <a:extLst>
              <a:ext uri="{FF2B5EF4-FFF2-40B4-BE49-F238E27FC236}">
                <a16:creationId xmlns:a16="http://schemas.microsoft.com/office/drawing/2014/main" id="{BE869D59-F346-821C-2DC4-E458803CF7C7}"/>
              </a:ext>
            </a:extLst>
          </p:cNvPr>
          <p:cNvCxnSpPr>
            <a:cxnSpLocks/>
          </p:cNvCxnSpPr>
          <p:nvPr/>
        </p:nvCxnSpPr>
        <p:spPr>
          <a:xfrm>
            <a:off x="16855440" y="3352800"/>
            <a:ext cx="3352800" cy="0"/>
          </a:xfrm>
          <a:prstGeom prst="straightConnector1">
            <a:avLst/>
          </a:prstGeom>
          <a:noFill/>
          <a:ln w="5715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pic>
        <p:nvPicPr>
          <p:cNvPr id="25" name="Picture 24" descr="A picture containing indoor, aluminium, pipe, cylinder&#10;&#10;Description automatically generated">
            <a:extLst>
              <a:ext uri="{FF2B5EF4-FFF2-40B4-BE49-F238E27FC236}">
                <a16:creationId xmlns:a16="http://schemas.microsoft.com/office/drawing/2014/main" id="{A03DF1B2-22CE-6F58-DFB9-AE925BC88A9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0" y="9814560"/>
            <a:ext cx="3151632" cy="4297680"/>
          </a:xfrm>
          <a:prstGeom prst="rect">
            <a:avLst/>
          </a:prstGeom>
        </p:spPr>
      </p:pic>
      <p:pic>
        <p:nvPicPr>
          <p:cNvPr id="26" name="Picture 25" descr="A picture containing multimedia, electronics, gadget, electronic device&#10;&#10;Description automatically generated">
            <a:extLst>
              <a:ext uri="{FF2B5EF4-FFF2-40B4-BE49-F238E27FC236}">
                <a16:creationId xmlns:a16="http://schemas.microsoft.com/office/drawing/2014/main" id="{55CC3147-68C3-A06F-255D-B674D2EEB87C}"/>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5751005" y="9845040"/>
            <a:ext cx="4246435" cy="4114800"/>
          </a:xfrm>
          <a:prstGeom prst="rect">
            <a:avLst/>
          </a:prstGeom>
        </p:spPr>
      </p:pic>
      <p:pic>
        <p:nvPicPr>
          <p:cNvPr id="27" name="Picture 26">
            <a:extLst>
              <a:ext uri="{FF2B5EF4-FFF2-40B4-BE49-F238E27FC236}">
                <a16:creationId xmlns:a16="http://schemas.microsoft.com/office/drawing/2014/main" id="{2A7586DD-249E-A733-4345-BCFB4A3B8450}"/>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078480" y="9845040"/>
            <a:ext cx="3198716" cy="4417356"/>
          </a:xfrm>
          <a:prstGeom prst="rect">
            <a:avLst/>
          </a:prstGeom>
        </p:spPr>
      </p:pic>
      <p:pic>
        <p:nvPicPr>
          <p:cNvPr id="28" name="Picture 27" descr="A hand holding a watch&#10;&#10;Description automatically generated with medium confidence">
            <a:extLst>
              <a:ext uri="{FF2B5EF4-FFF2-40B4-BE49-F238E27FC236}">
                <a16:creationId xmlns:a16="http://schemas.microsoft.com/office/drawing/2014/main" id="{837D9E08-7A64-56E9-560B-3A0396CFB670}"/>
              </a:ext>
            </a:extLst>
          </p:cNvPr>
          <p:cNvPicPr>
            <a:picLocks noChangeAspect="1"/>
          </p:cNvPicPr>
          <p:nvPr/>
        </p:nvPicPr>
        <p:blipFill rotWithShape="1">
          <a:blip r:embed="rId15">
            <a:extLst>
              <a:ext uri="{28A0092B-C50C-407E-A947-70E740481C1C}">
                <a14:useLocalDpi xmlns:a14="http://schemas.microsoft.com/office/drawing/2010/main" val="0"/>
              </a:ext>
            </a:extLst>
          </a:blip>
          <a:srcRect l="23278" t="15000" b="16000"/>
          <a:stretch/>
        </p:blipFill>
        <p:spPr>
          <a:xfrm>
            <a:off x="9875519" y="9845040"/>
            <a:ext cx="3170686" cy="3870961"/>
          </a:xfrm>
          <a:prstGeom prst="rect">
            <a:avLst/>
          </a:prstGeom>
        </p:spPr>
      </p:pic>
      <p:grpSp>
        <p:nvGrpSpPr>
          <p:cNvPr id="30" name="Group 29">
            <a:extLst>
              <a:ext uri="{FF2B5EF4-FFF2-40B4-BE49-F238E27FC236}">
                <a16:creationId xmlns:a16="http://schemas.microsoft.com/office/drawing/2014/main" id="{C8BBA9EC-2638-01CE-330A-E8336B230E73}"/>
              </a:ext>
            </a:extLst>
          </p:cNvPr>
          <p:cNvGrpSpPr/>
          <p:nvPr/>
        </p:nvGrpSpPr>
        <p:grpSpPr>
          <a:xfrm>
            <a:off x="0" y="3779520"/>
            <a:ext cx="5014592" cy="1304796"/>
            <a:chOff x="8327" y="4486402"/>
            <a:chExt cx="4847585" cy="1939034"/>
          </a:xfrm>
        </p:grpSpPr>
        <p:sp>
          <p:nvSpPr>
            <p:cNvPr id="31" name="Arrow: Chevron 30">
              <a:extLst>
                <a:ext uri="{FF2B5EF4-FFF2-40B4-BE49-F238E27FC236}">
                  <a16:creationId xmlns:a16="http://schemas.microsoft.com/office/drawing/2014/main" id="{5D4A8A37-2E49-738B-CDC5-9DF367676CEC}"/>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2" name="Arrow: Chevron 4">
              <a:extLst>
                <a:ext uri="{FF2B5EF4-FFF2-40B4-BE49-F238E27FC236}">
                  <a16:creationId xmlns:a16="http://schemas.microsoft.com/office/drawing/2014/main" id="{73A47070-ED6F-C2F4-D618-F3C1A26BC760}"/>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spTree>
    <p:extLst>
      <p:ext uri="{BB962C8B-B14F-4D97-AF65-F5344CB8AC3E}">
        <p14:creationId xmlns:p14="http://schemas.microsoft.com/office/powerpoint/2010/main" val="2613410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he American university of beirut: Challenges and opportunities.">
            <a:extLst>
              <a:ext uri="{FF2B5EF4-FFF2-40B4-BE49-F238E27FC236}">
                <a16:creationId xmlns:a16="http://schemas.microsoft.com/office/drawing/2014/main" id="{F6E1928D-AB98-53CB-D1EB-6B4FED7D4402}"/>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7" name="The American university of beirut: Challenges and opportunities.">
            <a:extLst>
              <a:ext uri="{FF2B5EF4-FFF2-40B4-BE49-F238E27FC236}">
                <a16:creationId xmlns:a16="http://schemas.microsoft.com/office/drawing/2014/main" id="{B364FB6A-1FF5-509E-9CAF-D536EB732C8C}"/>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8" name="Line">
            <a:extLst>
              <a:ext uri="{FF2B5EF4-FFF2-40B4-BE49-F238E27FC236}">
                <a16:creationId xmlns:a16="http://schemas.microsoft.com/office/drawing/2014/main" id="{F58B7AD7-A740-2B67-A875-2C729F9227A2}"/>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9" name="Picture 8">
            <a:extLst>
              <a:ext uri="{FF2B5EF4-FFF2-40B4-BE49-F238E27FC236}">
                <a16:creationId xmlns:a16="http://schemas.microsoft.com/office/drawing/2014/main" id="{229CB110-7D95-CBB6-765F-AF63A1F13246}"/>
              </a:ext>
            </a:extLst>
          </p:cNvPr>
          <p:cNvPicPr>
            <a:picLocks noChangeAspect="1"/>
          </p:cNvPicPr>
          <p:nvPr/>
        </p:nvPicPr>
        <p:blipFill>
          <a:blip r:embed="rId2"/>
          <a:stretch>
            <a:fillRect/>
          </a:stretch>
        </p:blipFill>
        <p:spPr>
          <a:xfrm>
            <a:off x="22927353" y="668732"/>
            <a:ext cx="904687" cy="904687"/>
          </a:xfrm>
          <a:prstGeom prst="rect">
            <a:avLst/>
          </a:prstGeom>
        </p:spPr>
      </p:pic>
      <p:pic>
        <p:nvPicPr>
          <p:cNvPr id="10" name="Image">
            <a:extLst>
              <a:ext uri="{FF2B5EF4-FFF2-40B4-BE49-F238E27FC236}">
                <a16:creationId xmlns:a16="http://schemas.microsoft.com/office/drawing/2014/main" id="{62758E78-D412-8289-0828-A451AFF9B3E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2" name="TextBox 11">
            <a:extLst>
              <a:ext uri="{FF2B5EF4-FFF2-40B4-BE49-F238E27FC236}">
                <a16:creationId xmlns:a16="http://schemas.microsoft.com/office/drawing/2014/main" id="{23745A3F-139E-6042-2B27-CF82709035FC}"/>
              </a:ext>
            </a:extLst>
          </p:cNvPr>
          <p:cNvSpPr txBox="1"/>
          <p:nvPr/>
        </p:nvSpPr>
        <p:spPr>
          <a:xfrm>
            <a:off x="483449" y="3069256"/>
            <a:ext cx="12195312"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1.1 Effects of humidity</a:t>
            </a:r>
          </a:p>
        </p:txBody>
      </p:sp>
      <p:sp>
        <p:nvSpPr>
          <p:cNvPr id="13" name="Flowchart: Process 12">
            <a:extLst>
              <a:ext uri="{FF2B5EF4-FFF2-40B4-BE49-F238E27FC236}">
                <a16:creationId xmlns:a16="http://schemas.microsoft.com/office/drawing/2014/main" id="{E64B9691-7C7B-195C-44F7-E3C279BADA37}"/>
              </a:ext>
            </a:extLst>
          </p:cNvPr>
          <p:cNvSpPr/>
          <p:nvPr/>
        </p:nvSpPr>
        <p:spPr>
          <a:xfrm>
            <a:off x="3541419" y="5427122"/>
            <a:ext cx="6877879"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Low Humidity (under 30%)</a:t>
            </a:r>
          </a:p>
        </p:txBody>
      </p:sp>
      <p:sp>
        <p:nvSpPr>
          <p:cNvPr id="14" name="Flowchart: Process 13">
            <a:extLst>
              <a:ext uri="{FF2B5EF4-FFF2-40B4-BE49-F238E27FC236}">
                <a16:creationId xmlns:a16="http://schemas.microsoft.com/office/drawing/2014/main" id="{918C273E-5646-D25D-5841-62776E7288AE}"/>
              </a:ext>
            </a:extLst>
          </p:cNvPr>
          <p:cNvSpPr/>
          <p:nvPr/>
        </p:nvSpPr>
        <p:spPr>
          <a:xfrm>
            <a:off x="16501817" y="5392683"/>
            <a:ext cx="6877879"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High Humidity (above </a:t>
            </a:r>
            <a:r>
              <a:rPr lang="en-US" sz="3200" dirty="0">
                <a:solidFill>
                  <a:srgbClr val="FFFFFF"/>
                </a:solidFill>
                <a:latin typeface="Helvetica Neue Medium"/>
                <a:ea typeface="Helvetica Neue Medium"/>
                <a:cs typeface="Helvetica Neue Medium"/>
                <a:sym typeface="Helvetica Neue Medium"/>
              </a:rPr>
              <a:t>5</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0%)</a:t>
            </a:r>
          </a:p>
        </p:txBody>
      </p:sp>
      <p:sp>
        <p:nvSpPr>
          <p:cNvPr id="15" name="Flowchart: Process 14">
            <a:extLst>
              <a:ext uri="{FF2B5EF4-FFF2-40B4-BE49-F238E27FC236}">
                <a16:creationId xmlns:a16="http://schemas.microsoft.com/office/drawing/2014/main" id="{D02F8D5C-23EC-C2F6-8326-A711ADB20675}"/>
              </a:ext>
            </a:extLst>
          </p:cNvPr>
          <p:cNvSpPr/>
          <p:nvPr/>
        </p:nvSpPr>
        <p:spPr>
          <a:xfrm>
            <a:off x="144809" y="6830855"/>
            <a:ext cx="5287621"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Skin Dryness</a:t>
            </a:r>
          </a:p>
        </p:txBody>
      </p:sp>
      <p:sp>
        <p:nvSpPr>
          <p:cNvPr id="16" name="Flowchart: Process 15">
            <a:extLst>
              <a:ext uri="{FF2B5EF4-FFF2-40B4-BE49-F238E27FC236}">
                <a16:creationId xmlns:a16="http://schemas.microsoft.com/office/drawing/2014/main" id="{C5CF8E37-7167-CA20-F919-47BB73589181}"/>
              </a:ext>
            </a:extLst>
          </p:cNvPr>
          <p:cNvSpPr/>
          <p:nvPr/>
        </p:nvSpPr>
        <p:spPr>
          <a:xfrm>
            <a:off x="4449883" y="8004379"/>
            <a:ext cx="5287622"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Eye Irritation</a:t>
            </a:r>
          </a:p>
        </p:txBody>
      </p:sp>
      <p:sp>
        <p:nvSpPr>
          <p:cNvPr id="17" name="Flowchart: Process 16">
            <a:extLst>
              <a:ext uri="{FF2B5EF4-FFF2-40B4-BE49-F238E27FC236}">
                <a16:creationId xmlns:a16="http://schemas.microsoft.com/office/drawing/2014/main" id="{43439E0F-EEB8-73F3-E8A6-B0DC94089313}"/>
              </a:ext>
            </a:extLst>
          </p:cNvPr>
          <p:cNvSpPr/>
          <p:nvPr/>
        </p:nvSpPr>
        <p:spPr>
          <a:xfrm>
            <a:off x="8222462" y="6895305"/>
            <a:ext cx="5287623"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Thermal Discomfort</a:t>
            </a:r>
          </a:p>
        </p:txBody>
      </p:sp>
      <p:sp>
        <p:nvSpPr>
          <p:cNvPr id="18" name="Flowchart: Process 17">
            <a:extLst>
              <a:ext uri="{FF2B5EF4-FFF2-40B4-BE49-F238E27FC236}">
                <a16:creationId xmlns:a16="http://schemas.microsoft.com/office/drawing/2014/main" id="{16936385-5748-7079-B047-DC7A66A42536}"/>
              </a:ext>
            </a:extLst>
          </p:cNvPr>
          <p:cNvSpPr/>
          <p:nvPr/>
        </p:nvSpPr>
        <p:spPr>
          <a:xfrm>
            <a:off x="13858006" y="7769518"/>
            <a:ext cx="5287621"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Sweat Accumulation</a:t>
            </a:r>
          </a:p>
        </p:txBody>
      </p:sp>
      <p:sp>
        <p:nvSpPr>
          <p:cNvPr id="19" name="Flowchart: Process 18">
            <a:extLst>
              <a:ext uri="{FF2B5EF4-FFF2-40B4-BE49-F238E27FC236}">
                <a16:creationId xmlns:a16="http://schemas.microsoft.com/office/drawing/2014/main" id="{44BC9096-9A17-181D-B5B5-E5E625F7A5A5}"/>
              </a:ext>
            </a:extLst>
          </p:cNvPr>
          <p:cNvSpPr/>
          <p:nvPr/>
        </p:nvSpPr>
        <p:spPr>
          <a:xfrm>
            <a:off x="19336512" y="7771056"/>
            <a:ext cx="4944026"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Structural Damage</a:t>
            </a:r>
          </a:p>
        </p:txBody>
      </p:sp>
      <p:cxnSp>
        <p:nvCxnSpPr>
          <p:cNvPr id="21" name="Straight Arrow Connector 20">
            <a:extLst>
              <a:ext uri="{FF2B5EF4-FFF2-40B4-BE49-F238E27FC236}">
                <a16:creationId xmlns:a16="http://schemas.microsoft.com/office/drawing/2014/main" id="{69BFE8EF-477C-1E09-37E5-4551B42BFBC7}"/>
              </a:ext>
            </a:extLst>
          </p:cNvPr>
          <p:cNvCxnSpPr>
            <a:cxnSpLocks/>
          </p:cNvCxnSpPr>
          <p:nvPr/>
        </p:nvCxnSpPr>
        <p:spPr>
          <a:xfrm flipH="1">
            <a:off x="2709385" y="6062267"/>
            <a:ext cx="1983547" cy="7332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017D9114-C45C-D605-8FB3-9689B0F69EE4}"/>
              </a:ext>
            </a:extLst>
          </p:cNvPr>
          <p:cNvCxnSpPr>
            <a:cxnSpLocks/>
          </p:cNvCxnSpPr>
          <p:nvPr/>
        </p:nvCxnSpPr>
        <p:spPr>
          <a:xfrm flipH="1">
            <a:off x="16501816" y="6022157"/>
            <a:ext cx="2039840" cy="17061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15071E97-5402-FAD2-54F1-C21DB9E9D945}"/>
              </a:ext>
            </a:extLst>
          </p:cNvPr>
          <p:cNvCxnSpPr>
            <a:cxnSpLocks/>
          </p:cNvCxnSpPr>
          <p:nvPr/>
        </p:nvCxnSpPr>
        <p:spPr>
          <a:xfrm>
            <a:off x="6888054" y="6058663"/>
            <a:ext cx="10420" cy="17826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8" name="Straight Arrow Connector 37">
            <a:extLst>
              <a:ext uri="{FF2B5EF4-FFF2-40B4-BE49-F238E27FC236}">
                <a16:creationId xmlns:a16="http://schemas.microsoft.com/office/drawing/2014/main" id="{0B4E87D4-5B1E-24A9-B15C-B674FC1D3312}"/>
              </a:ext>
            </a:extLst>
          </p:cNvPr>
          <p:cNvCxnSpPr>
            <a:cxnSpLocks/>
          </p:cNvCxnSpPr>
          <p:nvPr/>
        </p:nvCxnSpPr>
        <p:spPr>
          <a:xfrm>
            <a:off x="9724503" y="5987718"/>
            <a:ext cx="1139884" cy="8077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9" name="Straight Arrow Connector 48">
            <a:extLst>
              <a:ext uri="{FF2B5EF4-FFF2-40B4-BE49-F238E27FC236}">
                <a16:creationId xmlns:a16="http://schemas.microsoft.com/office/drawing/2014/main" id="{23E45BE6-5748-77C6-0221-3A11106310F0}"/>
              </a:ext>
            </a:extLst>
          </p:cNvPr>
          <p:cNvCxnSpPr>
            <a:cxnSpLocks/>
          </p:cNvCxnSpPr>
          <p:nvPr/>
        </p:nvCxnSpPr>
        <p:spPr>
          <a:xfrm>
            <a:off x="20090042" y="6035191"/>
            <a:ext cx="1875436" cy="168569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4" name="Flowchart: Process 53">
            <a:extLst>
              <a:ext uri="{FF2B5EF4-FFF2-40B4-BE49-F238E27FC236}">
                <a16:creationId xmlns:a16="http://schemas.microsoft.com/office/drawing/2014/main" id="{3A1FE97A-BF41-0A23-FFDE-7F36336103F2}"/>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55" name="Flowchart: Process 54">
            <a:extLst>
              <a:ext uri="{FF2B5EF4-FFF2-40B4-BE49-F238E27FC236}">
                <a16:creationId xmlns:a16="http://schemas.microsoft.com/office/drawing/2014/main" id="{47468B64-A048-A269-E578-162E8D09C2A7}"/>
              </a:ext>
            </a:extLst>
          </p:cNvPr>
          <p:cNvSpPr/>
          <p:nvPr/>
        </p:nvSpPr>
        <p:spPr>
          <a:xfrm>
            <a:off x="8222462" y="10584177"/>
            <a:ext cx="8912599" cy="1087477"/>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Indoor Relative Humidity levels should be maintained at 45-60%</a:t>
            </a:r>
          </a:p>
        </p:txBody>
      </p:sp>
      <p:sp>
        <p:nvSpPr>
          <p:cNvPr id="56" name="TextBox 55">
            <a:extLst>
              <a:ext uri="{FF2B5EF4-FFF2-40B4-BE49-F238E27FC236}">
                <a16:creationId xmlns:a16="http://schemas.microsoft.com/office/drawing/2014/main" id="{6373723A-4193-79DA-17E3-4A77B3EC530D}"/>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1. introduction</a:t>
            </a:r>
          </a:p>
        </p:txBody>
      </p:sp>
    </p:spTree>
    <p:extLst>
      <p:ext uri="{BB962C8B-B14F-4D97-AF65-F5344CB8AC3E}">
        <p14:creationId xmlns:p14="http://schemas.microsoft.com/office/powerpoint/2010/main" val="40806770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nodeType="with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fade">
                                      <p:cBhvr>
                                        <p:cTn id="4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55"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extLst>
              <p:ext uri="{D42A27DB-BD31-4B8C-83A1-F6EECF244321}">
                <p14:modId xmlns:p14="http://schemas.microsoft.com/office/powerpoint/2010/main" val="2634030784"/>
              </p:ext>
            </p:extLst>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E0C024FC-5A80-B4CB-EC1A-7629AB98D80B}"/>
              </a:ext>
            </a:extLst>
          </p:cNvPr>
          <p:cNvSpPr txBox="1"/>
          <p:nvPr/>
        </p:nvSpPr>
        <p:spPr>
          <a:xfrm>
            <a:off x="10666278" y="12296460"/>
            <a:ext cx="13248860" cy="4770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500" b="1" dirty="0">
                <a:solidFill>
                  <a:schemeClr val="bg2">
                    <a:lumMod val="10000"/>
                  </a:schemeClr>
                </a:solidFill>
              </a:rPr>
              <a:t>Figure 16: Aluminum Sheet</a:t>
            </a:r>
          </a:p>
        </p:txBody>
      </p:sp>
      <p:pic>
        <p:nvPicPr>
          <p:cNvPr id="11" name="Picture 10" descr="A picture containing indoor, aluminium, pipe, cylinder&#10;&#10;Description automatically generated">
            <a:extLst>
              <a:ext uri="{FF2B5EF4-FFF2-40B4-BE49-F238E27FC236}">
                <a16:creationId xmlns:a16="http://schemas.microsoft.com/office/drawing/2014/main" id="{05DE9D34-8E62-1C26-1AFE-FA7E743A6889}"/>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0" y="9814560"/>
            <a:ext cx="3151632" cy="4297680"/>
          </a:xfrm>
          <a:prstGeom prst="rect">
            <a:avLst/>
          </a:prstGeom>
        </p:spPr>
      </p:pic>
      <p:pic>
        <p:nvPicPr>
          <p:cNvPr id="15" name="Picture 14" descr="A picture containing multimedia, electronics, gadget, electronic device&#10;&#10;Description automatically generated">
            <a:extLst>
              <a:ext uri="{FF2B5EF4-FFF2-40B4-BE49-F238E27FC236}">
                <a16:creationId xmlns:a16="http://schemas.microsoft.com/office/drawing/2014/main" id="{7D3A9BD3-4E2C-EE3C-C05B-DC6E4753D7F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5751005" y="9845040"/>
            <a:ext cx="4246435" cy="4114800"/>
          </a:xfrm>
          <a:prstGeom prst="rect">
            <a:avLst/>
          </a:prstGeom>
        </p:spPr>
      </p:pic>
      <p:pic>
        <p:nvPicPr>
          <p:cNvPr id="16" name="Picture 15">
            <a:extLst>
              <a:ext uri="{FF2B5EF4-FFF2-40B4-BE49-F238E27FC236}">
                <a16:creationId xmlns:a16="http://schemas.microsoft.com/office/drawing/2014/main" id="{74A9240D-4922-26FC-A687-EBA012F0BF27}"/>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3078480" y="9845040"/>
            <a:ext cx="3198716" cy="4417356"/>
          </a:xfrm>
          <a:prstGeom prst="rect">
            <a:avLst/>
          </a:prstGeom>
        </p:spPr>
      </p:pic>
      <p:pic>
        <p:nvPicPr>
          <p:cNvPr id="21" name="Picture 20" descr="A hand holding a watch&#10;&#10;Description automatically generated with medium confidence">
            <a:extLst>
              <a:ext uri="{FF2B5EF4-FFF2-40B4-BE49-F238E27FC236}">
                <a16:creationId xmlns:a16="http://schemas.microsoft.com/office/drawing/2014/main" id="{624589A9-A650-121B-C4E3-EB00222119B2}"/>
              </a:ext>
            </a:extLst>
          </p:cNvPr>
          <p:cNvPicPr>
            <a:picLocks noChangeAspect="1"/>
          </p:cNvPicPr>
          <p:nvPr/>
        </p:nvPicPr>
        <p:blipFill rotWithShape="1">
          <a:blip r:embed="rId13">
            <a:extLst>
              <a:ext uri="{28A0092B-C50C-407E-A947-70E740481C1C}">
                <a14:useLocalDpi xmlns:a14="http://schemas.microsoft.com/office/drawing/2010/main" val="0"/>
              </a:ext>
            </a:extLst>
          </a:blip>
          <a:srcRect l="23278" t="15000" b="16000"/>
          <a:stretch/>
        </p:blipFill>
        <p:spPr>
          <a:xfrm>
            <a:off x="9875519" y="9845040"/>
            <a:ext cx="3170686" cy="3870961"/>
          </a:xfrm>
          <a:prstGeom prst="rect">
            <a:avLst/>
          </a:prstGeom>
        </p:spPr>
      </p:pic>
      <p:pic>
        <p:nvPicPr>
          <p:cNvPr id="23" name="Picture 22" descr="A picture containing fireplace&#10;&#10;Description automatically generated">
            <a:extLst>
              <a:ext uri="{FF2B5EF4-FFF2-40B4-BE49-F238E27FC236}">
                <a16:creationId xmlns:a16="http://schemas.microsoft.com/office/drawing/2014/main" id="{B8B363DB-DC3D-8832-9898-417DF8A69F1D}"/>
              </a:ext>
            </a:extLst>
          </p:cNvPr>
          <p:cNvPicPr>
            <a:picLocks noChangeAspect="1"/>
          </p:cNvPicPr>
          <p:nvPr/>
        </p:nvPicPr>
        <p:blipFill rotWithShape="1">
          <a:blip r:embed="rId14">
            <a:extLst>
              <a:ext uri="{28A0092B-C50C-407E-A947-70E740481C1C}">
                <a14:useLocalDpi xmlns:a14="http://schemas.microsoft.com/office/drawing/2010/main" val="0"/>
              </a:ext>
            </a:extLst>
          </a:blip>
          <a:srcRect l="24322" t="14889" r="12468" b="46000"/>
          <a:stretch/>
        </p:blipFill>
        <p:spPr>
          <a:xfrm>
            <a:off x="13837921" y="2334770"/>
            <a:ext cx="8656320" cy="9521950"/>
          </a:xfrm>
          <a:prstGeom prst="rect">
            <a:avLst/>
          </a:prstGeom>
        </p:spPr>
      </p:pic>
      <p:cxnSp>
        <p:nvCxnSpPr>
          <p:cNvPr id="24" name="Straight Arrow Connector 23">
            <a:extLst>
              <a:ext uri="{FF2B5EF4-FFF2-40B4-BE49-F238E27FC236}">
                <a16:creationId xmlns:a16="http://schemas.microsoft.com/office/drawing/2014/main" id="{71A09B58-E7C0-30BC-B8D3-EFF66FA56B5E}"/>
              </a:ext>
            </a:extLst>
          </p:cNvPr>
          <p:cNvCxnSpPr>
            <a:cxnSpLocks/>
          </p:cNvCxnSpPr>
          <p:nvPr/>
        </p:nvCxnSpPr>
        <p:spPr>
          <a:xfrm flipV="1">
            <a:off x="11338560" y="3838514"/>
            <a:ext cx="5475585" cy="3964366"/>
          </a:xfrm>
          <a:prstGeom prst="straightConnector1">
            <a:avLst/>
          </a:prstGeom>
          <a:noFill/>
          <a:ln w="5715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grpSp>
        <p:nvGrpSpPr>
          <p:cNvPr id="26" name="Group 25">
            <a:extLst>
              <a:ext uri="{FF2B5EF4-FFF2-40B4-BE49-F238E27FC236}">
                <a16:creationId xmlns:a16="http://schemas.microsoft.com/office/drawing/2014/main" id="{F3F35921-D2F3-A9ED-F3D9-0EB0C2E8B7AF}"/>
              </a:ext>
            </a:extLst>
          </p:cNvPr>
          <p:cNvGrpSpPr/>
          <p:nvPr/>
        </p:nvGrpSpPr>
        <p:grpSpPr>
          <a:xfrm>
            <a:off x="4799967" y="3718560"/>
            <a:ext cx="5502273" cy="1432560"/>
            <a:chOff x="4371154" y="4486402"/>
            <a:chExt cx="4847585" cy="1939034"/>
          </a:xfrm>
        </p:grpSpPr>
        <p:sp>
          <p:nvSpPr>
            <p:cNvPr id="27" name="Arrow: Chevron 26">
              <a:extLst>
                <a:ext uri="{FF2B5EF4-FFF2-40B4-BE49-F238E27FC236}">
                  <a16:creationId xmlns:a16="http://schemas.microsoft.com/office/drawing/2014/main" id="{218B4D76-67BA-80C8-997B-C673CB55EB0B}"/>
                </a:ext>
              </a:extLst>
            </p:cNvPr>
            <p:cNvSpPr/>
            <p:nvPr/>
          </p:nvSpPr>
          <p:spPr>
            <a:xfrm>
              <a:off x="4371154"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8" name="Arrow: Chevron 4">
              <a:extLst>
                <a:ext uri="{FF2B5EF4-FFF2-40B4-BE49-F238E27FC236}">
                  <a16:creationId xmlns:a16="http://schemas.microsoft.com/office/drawing/2014/main" id="{242A5B4C-259E-0610-16B8-CE88C6C81C5C}"/>
                </a:ext>
              </a:extLst>
            </p:cNvPr>
            <p:cNvSpPr txBox="1"/>
            <p:nvPr/>
          </p:nvSpPr>
          <p:spPr>
            <a:xfrm>
              <a:off x="5340671"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Wait for steady state of belt and room conditions</a:t>
              </a:r>
            </a:p>
          </p:txBody>
        </p:sp>
      </p:grpSp>
      <p:grpSp>
        <p:nvGrpSpPr>
          <p:cNvPr id="30" name="Group 29">
            <a:extLst>
              <a:ext uri="{FF2B5EF4-FFF2-40B4-BE49-F238E27FC236}">
                <a16:creationId xmlns:a16="http://schemas.microsoft.com/office/drawing/2014/main" id="{C1BF0652-B845-D241-A645-B07F9FC90076}"/>
              </a:ext>
            </a:extLst>
          </p:cNvPr>
          <p:cNvGrpSpPr/>
          <p:nvPr/>
        </p:nvGrpSpPr>
        <p:grpSpPr>
          <a:xfrm>
            <a:off x="0" y="3779520"/>
            <a:ext cx="5014592" cy="1304796"/>
            <a:chOff x="8327" y="4486402"/>
            <a:chExt cx="4847585" cy="1939034"/>
          </a:xfrm>
        </p:grpSpPr>
        <p:sp>
          <p:nvSpPr>
            <p:cNvPr id="31" name="Arrow: Chevron 30">
              <a:extLst>
                <a:ext uri="{FF2B5EF4-FFF2-40B4-BE49-F238E27FC236}">
                  <a16:creationId xmlns:a16="http://schemas.microsoft.com/office/drawing/2014/main" id="{2FFCA0F1-0AC9-4778-53E1-6FED864F8534}"/>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2" name="Arrow: Chevron 4">
              <a:extLst>
                <a:ext uri="{FF2B5EF4-FFF2-40B4-BE49-F238E27FC236}">
                  <a16:creationId xmlns:a16="http://schemas.microsoft.com/office/drawing/2014/main" id="{C7F99EDC-398B-9D0C-728B-845A91BB5A78}"/>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spTree>
    <p:extLst>
      <p:ext uri="{BB962C8B-B14F-4D97-AF65-F5344CB8AC3E}">
        <p14:creationId xmlns:p14="http://schemas.microsoft.com/office/powerpoint/2010/main" val="983740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5.2 Experiment</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grpSp>
        <p:nvGrpSpPr>
          <p:cNvPr id="2" name="Group">
            <a:extLst>
              <a:ext uri="{FF2B5EF4-FFF2-40B4-BE49-F238E27FC236}">
                <a16:creationId xmlns:a16="http://schemas.microsoft.com/office/drawing/2014/main" id="{0F0EE00C-8844-29BA-609A-35F82B2B9560}"/>
              </a:ext>
            </a:extLst>
          </p:cNvPr>
          <p:cNvGrpSpPr/>
          <p:nvPr/>
        </p:nvGrpSpPr>
        <p:grpSpPr>
          <a:xfrm>
            <a:off x="1802350" y="1840897"/>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5. Experimental protocol</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2" name="Diagram 11">
            <a:extLst>
              <a:ext uri="{FF2B5EF4-FFF2-40B4-BE49-F238E27FC236}">
                <a16:creationId xmlns:a16="http://schemas.microsoft.com/office/drawing/2014/main" id="{3E95BCA4-BCCC-BF25-EE87-E72B150260C6}"/>
              </a:ext>
            </a:extLst>
          </p:cNvPr>
          <p:cNvGraphicFramePr/>
          <p:nvPr>
            <p:extLst>
              <p:ext uri="{D42A27DB-BD31-4B8C-83A1-F6EECF244321}">
                <p14:modId xmlns:p14="http://schemas.microsoft.com/office/powerpoint/2010/main" val="880158844"/>
              </p:ext>
            </p:extLst>
          </p:nvPr>
        </p:nvGraphicFramePr>
        <p:xfrm>
          <a:off x="0" y="5669280"/>
          <a:ext cx="9418320" cy="344424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1" name="Picture 10" descr="A picture containing indoor, aluminium, pipe, cylinder&#10;&#10;Description automatically generated">
            <a:extLst>
              <a:ext uri="{FF2B5EF4-FFF2-40B4-BE49-F238E27FC236}">
                <a16:creationId xmlns:a16="http://schemas.microsoft.com/office/drawing/2014/main" id="{05DE9D34-8E62-1C26-1AFE-FA7E743A688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9239642"/>
            <a:ext cx="4328159" cy="4750678"/>
          </a:xfrm>
          <a:prstGeom prst="rect">
            <a:avLst/>
          </a:prstGeom>
        </p:spPr>
      </p:pic>
      <p:pic>
        <p:nvPicPr>
          <p:cNvPr id="15" name="Picture 14" descr="A picture containing multimedia, electronics, gadget, electronic device&#10;&#10;Description automatically generated">
            <a:extLst>
              <a:ext uri="{FF2B5EF4-FFF2-40B4-BE49-F238E27FC236}">
                <a16:creationId xmlns:a16="http://schemas.microsoft.com/office/drawing/2014/main" id="{7D3A9BD3-4E2C-EE3C-C05B-DC6E4753D7F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8707565" y="9273541"/>
            <a:ext cx="5874234" cy="5692139"/>
          </a:xfrm>
          <a:prstGeom prst="rect">
            <a:avLst/>
          </a:prstGeom>
        </p:spPr>
      </p:pic>
      <p:pic>
        <p:nvPicPr>
          <p:cNvPr id="16" name="Picture 15">
            <a:extLst>
              <a:ext uri="{FF2B5EF4-FFF2-40B4-BE49-F238E27FC236}">
                <a16:creationId xmlns:a16="http://schemas.microsoft.com/office/drawing/2014/main" id="{74A9240D-4922-26FC-A687-EBA012F0BF27}"/>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572000" y="9249853"/>
            <a:ext cx="3962400" cy="5471987"/>
          </a:xfrm>
          <a:prstGeom prst="rect">
            <a:avLst/>
          </a:prstGeom>
        </p:spPr>
      </p:pic>
      <p:pic>
        <p:nvPicPr>
          <p:cNvPr id="21" name="Picture 20" descr="A hand holding a watch&#10;&#10;Description automatically generated with medium confidence">
            <a:extLst>
              <a:ext uri="{FF2B5EF4-FFF2-40B4-BE49-F238E27FC236}">
                <a16:creationId xmlns:a16="http://schemas.microsoft.com/office/drawing/2014/main" id="{624589A9-A650-121B-C4E3-EB00222119B2}"/>
              </a:ext>
            </a:extLst>
          </p:cNvPr>
          <p:cNvPicPr>
            <a:picLocks noChangeAspect="1"/>
          </p:cNvPicPr>
          <p:nvPr/>
        </p:nvPicPr>
        <p:blipFill rotWithShape="1">
          <a:blip r:embed="rId13">
            <a:extLst>
              <a:ext uri="{28A0092B-C50C-407E-A947-70E740481C1C}">
                <a14:useLocalDpi xmlns:a14="http://schemas.microsoft.com/office/drawing/2010/main" val="0"/>
              </a:ext>
            </a:extLst>
          </a:blip>
          <a:srcRect l="23278" t="15000" b="16000"/>
          <a:stretch/>
        </p:blipFill>
        <p:spPr>
          <a:xfrm>
            <a:off x="14691360" y="9265664"/>
            <a:ext cx="4568993" cy="5578097"/>
          </a:xfrm>
          <a:prstGeom prst="rect">
            <a:avLst/>
          </a:prstGeom>
        </p:spPr>
      </p:pic>
      <p:pic>
        <p:nvPicPr>
          <p:cNvPr id="23" name="Picture 22" descr="A picture containing fireplace&#10;&#10;Description automatically generated">
            <a:extLst>
              <a:ext uri="{FF2B5EF4-FFF2-40B4-BE49-F238E27FC236}">
                <a16:creationId xmlns:a16="http://schemas.microsoft.com/office/drawing/2014/main" id="{B8B363DB-DC3D-8832-9898-417DF8A69F1D}"/>
              </a:ext>
            </a:extLst>
          </p:cNvPr>
          <p:cNvPicPr>
            <a:picLocks noChangeAspect="1"/>
          </p:cNvPicPr>
          <p:nvPr/>
        </p:nvPicPr>
        <p:blipFill rotWithShape="1">
          <a:blip r:embed="rId14">
            <a:extLst>
              <a:ext uri="{28A0092B-C50C-407E-A947-70E740481C1C}">
                <a14:useLocalDpi xmlns:a14="http://schemas.microsoft.com/office/drawing/2010/main" val="0"/>
              </a:ext>
            </a:extLst>
          </a:blip>
          <a:srcRect l="24322" t="14889" r="12468" b="46000"/>
          <a:stretch/>
        </p:blipFill>
        <p:spPr>
          <a:xfrm>
            <a:off x="19507199" y="9265920"/>
            <a:ext cx="4572000" cy="4876800"/>
          </a:xfrm>
          <a:prstGeom prst="rect">
            <a:avLst/>
          </a:prstGeom>
        </p:spPr>
      </p:pic>
      <p:grpSp>
        <p:nvGrpSpPr>
          <p:cNvPr id="22" name="Group 21">
            <a:extLst>
              <a:ext uri="{FF2B5EF4-FFF2-40B4-BE49-F238E27FC236}">
                <a16:creationId xmlns:a16="http://schemas.microsoft.com/office/drawing/2014/main" id="{C66EFB2D-CBAA-70BC-7E4D-3BE309B8F259}"/>
              </a:ext>
            </a:extLst>
          </p:cNvPr>
          <p:cNvGrpSpPr/>
          <p:nvPr/>
        </p:nvGrpSpPr>
        <p:grpSpPr>
          <a:xfrm>
            <a:off x="4799967" y="3718560"/>
            <a:ext cx="5502273" cy="1432560"/>
            <a:chOff x="4371154" y="4486402"/>
            <a:chExt cx="4847585" cy="1939034"/>
          </a:xfrm>
        </p:grpSpPr>
        <p:sp>
          <p:nvSpPr>
            <p:cNvPr id="25" name="Arrow: Chevron 24">
              <a:extLst>
                <a:ext uri="{FF2B5EF4-FFF2-40B4-BE49-F238E27FC236}">
                  <a16:creationId xmlns:a16="http://schemas.microsoft.com/office/drawing/2014/main" id="{760CAAEF-4727-4D76-5E3F-47544E7C44CB}"/>
                </a:ext>
              </a:extLst>
            </p:cNvPr>
            <p:cNvSpPr/>
            <p:nvPr/>
          </p:nvSpPr>
          <p:spPr>
            <a:xfrm>
              <a:off x="4371154"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6" name="Arrow: Chevron 4">
              <a:extLst>
                <a:ext uri="{FF2B5EF4-FFF2-40B4-BE49-F238E27FC236}">
                  <a16:creationId xmlns:a16="http://schemas.microsoft.com/office/drawing/2014/main" id="{7F0F3F8C-4AF7-C8FC-D1A0-5A526329276E}"/>
                </a:ext>
              </a:extLst>
            </p:cNvPr>
            <p:cNvSpPr txBox="1"/>
            <p:nvPr/>
          </p:nvSpPr>
          <p:spPr>
            <a:xfrm>
              <a:off x="5340671"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Wait for steady state of belt and room conditions</a:t>
              </a:r>
            </a:p>
          </p:txBody>
        </p:sp>
      </p:grpSp>
      <p:grpSp>
        <p:nvGrpSpPr>
          <p:cNvPr id="27" name="Group 26">
            <a:extLst>
              <a:ext uri="{FF2B5EF4-FFF2-40B4-BE49-F238E27FC236}">
                <a16:creationId xmlns:a16="http://schemas.microsoft.com/office/drawing/2014/main" id="{F0081192-E0A0-559A-3BCF-546E1F177489}"/>
              </a:ext>
            </a:extLst>
          </p:cNvPr>
          <p:cNvGrpSpPr/>
          <p:nvPr/>
        </p:nvGrpSpPr>
        <p:grpSpPr>
          <a:xfrm>
            <a:off x="0" y="3779520"/>
            <a:ext cx="5014592" cy="1304796"/>
            <a:chOff x="8327" y="4486402"/>
            <a:chExt cx="4847585" cy="1939034"/>
          </a:xfrm>
        </p:grpSpPr>
        <p:sp>
          <p:nvSpPr>
            <p:cNvPr id="28" name="Arrow: Chevron 27">
              <a:extLst>
                <a:ext uri="{FF2B5EF4-FFF2-40B4-BE49-F238E27FC236}">
                  <a16:creationId xmlns:a16="http://schemas.microsoft.com/office/drawing/2014/main" id="{EE2D9D02-5186-7457-CED9-757911BDE7EB}"/>
                </a:ext>
              </a:extLst>
            </p:cNvPr>
            <p:cNvSpPr/>
            <p:nvPr/>
          </p:nvSpPr>
          <p:spPr>
            <a:xfrm>
              <a:off x="8327"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0" name="Arrow: Chevron 4">
              <a:extLst>
                <a:ext uri="{FF2B5EF4-FFF2-40B4-BE49-F238E27FC236}">
                  <a16:creationId xmlns:a16="http://schemas.microsoft.com/office/drawing/2014/main" id="{F30ADCCD-01E7-DCB2-9B73-37649CC9F256}"/>
                </a:ext>
              </a:extLst>
            </p:cNvPr>
            <p:cNvSpPr txBox="1"/>
            <p:nvPr/>
          </p:nvSpPr>
          <p:spPr>
            <a:xfrm>
              <a:off x="977844"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Turn on and adjust equipment</a:t>
              </a:r>
            </a:p>
          </p:txBody>
        </p:sp>
      </p:grpSp>
      <p:grpSp>
        <p:nvGrpSpPr>
          <p:cNvPr id="31" name="Group 30">
            <a:extLst>
              <a:ext uri="{FF2B5EF4-FFF2-40B4-BE49-F238E27FC236}">
                <a16:creationId xmlns:a16="http://schemas.microsoft.com/office/drawing/2014/main" id="{02C8299F-1350-650D-8C15-1F5C25AC7DDA}"/>
              </a:ext>
            </a:extLst>
          </p:cNvPr>
          <p:cNvGrpSpPr/>
          <p:nvPr/>
        </p:nvGrpSpPr>
        <p:grpSpPr>
          <a:xfrm>
            <a:off x="9981567" y="3754883"/>
            <a:ext cx="5319393" cy="1426717"/>
            <a:chOff x="8733980" y="4486402"/>
            <a:chExt cx="4847585" cy="1939034"/>
          </a:xfrm>
        </p:grpSpPr>
        <p:sp>
          <p:nvSpPr>
            <p:cNvPr id="32" name="Arrow: Chevron 31">
              <a:extLst>
                <a:ext uri="{FF2B5EF4-FFF2-40B4-BE49-F238E27FC236}">
                  <a16:creationId xmlns:a16="http://schemas.microsoft.com/office/drawing/2014/main" id="{2C0E70A6-8655-8689-FFC0-52CF5EBBD5D7}"/>
                </a:ext>
              </a:extLst>
            </p:cNvPr>
            <p:cNvSpPr/>
            <p:nvPr/>
          </p:nvSpPr>
          <p:spPr>
            <a:xfrm>
              <a:off x="8733980" y="4486402"/>
              <a:ext cx="4847585" cy="1939034"/>
            </a:xfrm>
            <a:prstGeom prst="chevron">
              <a:avLst/>
            </a:prstGeom>
            <a:solidFill>
              <a:srgbClr val="79163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33" name="Arrow: Chevron 4">
              <a:extLst>
                <a:ext uri="{FF2B5EF4-FFF2-40B4-BE49-F238E27FC236}">
                  <a16:creationId xmlns:a16="http://schemas.microsoft.com/office/drawing/2014/main" id="{D8A6F894-DF23-2C50-5A6E-FC7F26D8D944}"/>
                </a:ext>
              </a:extLst>
            </p:cNvPr>
            <p:cNvSpPr txBox="1"/>
            <p:nvPr/>
          </p:nvSpPr>
          <p:spPr>
            <a:xfrm>
              <a:off x="9703497" y="4486402"/>
              <a:ext cx="2908551" cy="19390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32017" tIns="44006" rIns="44006" bIns="44006" numCol="1" spcCol="1270" anchor="ctr" anchorCtr="0">
              <a:noAutofit/>
            </a:bodyPr>
            <a:lstStyle/>
            <a:p>
              <a:pPr marL="0" lvl="0" indent="0" algn="ctr" defTabSz="1466850">
                <a:lnSpc>
                  <a:spcPct val="90000"/>
                </a:lnSpc>
                <a:spcBef>
                  <a:spcPct val="0"/>
                </a:spcBef>
                <a:spcAft>
                  <a:spcPct val="35000"/>
                </a:spcAft>
                <a:buNone/>
              </a:pPr>
              <a:r>
                <a:rPr lang="en-US" sz="3300" kern="1200" dirty="0">
                  <a:solidFill>
                    <a:srgbClr val="FFFFFF"/>
                  </a:solidFill>
                </a:rPr>
                <a:t>Remove Aluminum Sheet</a:t>
              </a:r>
            </a:p>
          </p:txBody>
        </p:sp>
      </p:grpSp>
    </p:spTree>
    <p:extLst>
      <p:ext uri="{BB962C8B-B14F-4D97-AF65-F5344CB8AC3E}">
        <p14:creationId xmlns:p14="http://schemas.microsoft.com/office/powerpoint/2010/main" val="3860612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927240" y="2056568"/>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6. Experimental results </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6.1 Extraction of data </a:t>
            </a: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pic>
        <p:nvPicPr>
          <p:cNvPr id="12" name="Picture 11" descr="A picture containing indoor, dirty&#10;&#10;Description automatically generated">
            <a:extLst>
              <a:ext uri="{FF2B5EF4-FFF2-40B4-BE49-F238E27FC236}">
                <a16:creationId xmlns:a16="http://schemas.microsoft.com/office/drawing/2014/main" id="{724954B5-4226-B0B8-809E-55D74DEC32D4}"/>
              </a:ext>
            </a:extLst>
          </p:cNvPr>
          <p:cNvPicPr>
            <a:picLocks noChangeAspect="1"/>
          </p:cNvPicPr>
          <p:nvPr/>
        </p:nvPicPr>
        <p:blipFill rotWithShape="1">
          <a:blip r:embed="rId5">
            <a:extLst>
              <a:ext uri="{28A0092B-C50C-407E-A947-70E740481C1C}">
                <a14:useLocalDpi xmlns:a14="http://schemas.microsoft.com/office/drawing/2010/main" val="0"/>
              </a:ext>
            </a:extLst>
          </a:blip>
          <a:srcRect t="14405" b="4968"/>
          <a:stretch/>
        </p:blipFill>
        <p:spPr>
          <a:xfrm>
            <a:off x="13279632" y="2023777"/>
            <a:ext cx="10287000" cy="11059010"/>
          </a:xfrm>
          <a:prstGeom prst="rect">
            <a:avLst/>
          </a:prstGeom>
        </p:spPr>
      </p:pic>
      <p:sp>
        <p:nvSpPr>
          <p:cNvPr id="14" name="Oval 13">
            <a:extLst>
              <a:ext uri="{FF2B5EF4-FFF2-40B4-BE49-F238E27FC236}">
                <a16:creationId xmlns:a16="http://schemas.microsoft.com/office/drawing/2014/main" id="{0E290541-3B6B-1559-2BF8-82F40FB9D06F}"/>
              </a:ext>
            </a:extLst>
          </p:cNvPr>
          <p:cNvSpPr/>
          <p:nvPr/>
        </p:nvSpPr>
        <p:spPr>
          <a:xfrm>
            <a:off x="21520298" y="5316279"/>
            <a:ext cx="2311744" cy="1743740"/>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3" name="Oval 22">
            <a:extLst>
              <a:ext uri="{FF2B5EF4-FFF2-40B4-BE49-F238E27FC236}">
                <a16:creationId xmlns:a16="http://schemas.microsoft.com/office/drawing/2014/main" id="{6D91867A-E2E5-8C3E-B930-1B07C16D05DD}"/>
              </a:ext>
            </a:extLst>
          </p:cNvPr>
          <p:cNvSpPr/>
          <p:nvPr/>
        </p:nvSpPr>
        <p:spPr>
          <a:xfrm>
            <a:off x="14625785" y="6853975"/>
            <a:ext cx="2311744" cy="1743740"/>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25" name="Straight Arrow Connector 24">
            <a:extLst>
              <a:ext uri="{FF2B5EF4-FFF2-40B4-BE49-F238E27FC236}">
                <a16:creationId xmlns:a16="http://schemas.microsoft.com/office/drawing/2014/main" id="{92AAEC7A-7EE3-57E9-1695-D37D0F5AB544}"/>
              </a:ext>
            </a:extLst>
          </p:cNvPr>
          <p:cNvCxnSpPr>
            <a:cxnSpLocks/>
          </p:cNvCxnSpPr>
          <p:nvPr/>
        </p:nvCxnSpPr>
        <p:spPr>
          <a:xfrm flipH="1" flipV="1">
            <a:off x="19925414" y="5316279"/>
            <a:ext cx="2345131" cy="56972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5E9A6EB8-0F52-D3B8-C257-C1EA6178DC96}"/>
              </a:ext>
            </a:extLst>
          </p:cNvPr>
          <p:cNvCxnSpPr>
            <a:cxnSpLocks/>
          </p:cNvCxnSpPr>
          <p:nvPr/>
        </p:nvCxnSpPr>
        <p:spPr>
          <a:xfrm flipV="1">
            <a:off x="16313194" y="5724554"/>
            <a:ext cx="1655829" cy="190616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1" name="Rounded Rectangle 15">
            <a:extLst>
              <a:ext uri="{FF2B5EF4-FFF2-40B4-BE49-F238E27FC236}">
                <a16:creationId xmlns:a16="http://schemas.microsoft.com/office/drawing/2014/main" id="{9F37906E-9F52-021C-C73C-4F879ECB81A1}"/>
              </a:ext>
            </a:extLst>
          </p:cNvPr>
          <p:cNvSpPr/>
          <p:nvPr/>
        </p:nvSpPr>
        <p:spPr>
          <a:xfrm>
            <a:off x="16568175" y="4579695"/>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RH and T Dry Bulb </a:t>
            </a:r>
          </a:p>
        </p:txBody>
      </p:sp>
      <p:sp>
        <p:nvSpPr>
          <p:cNvPr id="35" name="TextBox 34">
            <a:extLst>
              <a:ext uri="{FF2B5EF4-FFF2-40B4-BE49-F238E27FC236}">
                <a16:creationId xmlns:a16="http://schemas.microsoft.com/office/drawing/2014/main" id="{ECB4E0D8-F1D9-982D-62AE-815E5687DE7F}"/>
              </a:ext>
            </a:extLst>
          </p:cNvPr>
          <p:cNvSpPr txBox="1"/>
          <p:nvPr/>
        </p:nvSpPr>
        <p:spPr>
          <a:xfrm>
            <a:off x="2421472" y="6332931"/>
            <a:ext cx="6906639" cy="25955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5400" dirty="0">
                <a:solidFill>
                  <a:srgbClr val="791633"/>
                </a:solidFill>
              </a:rPr>
              <a:t>Calculate the </a:t>
            </a:r>
            <a:r>
              <a:rPr lang="en-US" sz="5400" b="1" dirty="0">
                <a:solidFill>
                  <a:srgbClr val="791633"/>
                </a:solidFill>
              </a:rPr>
              <a:t>Humidity Ratio </a:t>
            </a:r>
            <a:r>
              <a:rPr lang="en-US" sz="5400" dirty="0">
                <a:solidFill>
                  <a:srgbClr val="791633"/>
                </a:solidFill>
              </a:rPr>
              <a:t>in every run.</a:t>
            </a:r>
          </a:p>
        </p:txBody>
      </p:sp>
      <p:sp>
        <p:nvSpPr>
          <p:cNvPr id="38" name="Rectangle: Rounded Corners 37">
            <a:extLst>
              <a:ext uri="{FF2B5EF4-FFF2-40B4-BE49-F238E27FC236}">
                <a16:creationId xmlns:a16="http://schemas.microsoft.com/office/drawing/2014/main" id="{58E2C3C0-39A1-399A-48E0-795A6524F651}"/>
              </a:ext>
            </a:extLst>
          </p:cNvPr>
          <p:cNvSpPr/>
          <p:nvPr/>
        </p:nvSpPr>
        <p:spPr>
          <a:xfrm>
            <a:off x="3042324" y="5933687"/>
            <a:ext cx="5641114" cy="3611543"/>
          </a:xfrm>
          <a:prstGeom prst="roundRect">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10D3A7A9-085F-BB82-664A-77CCB75D68BC}"/>
                  </a:ext>
                </a:extLst>
              </p:cNvPr>
              <p:cNvSpPr txBox="1"/>
              <p:nvPr/>
            </p:nvSpPr>
            <p:spPr>
              <a:xfrm>
                <a:off x="-189690" y="10464123"/>
                <a:ext cx="13203911" cy="7148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US" sz="4000" i="1" smtClean="0">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𝑃</m:t>
                          </m:r>
                        </m:e>
                        <m:sub>
                          <m:r>
                            <a:rPr lang="en-US" sz="4000" i="1">
                              <a:solidFill>
                                <a:srgbClr val="910030"/>
                              </a:solidFill>
                              <a:latin typeface="Cambria Math" panose="02040503050406030204" pitchFamily="18" charset="0"/>
                            </a:rPr>
                            <m:t>𝑠𝑎𝑡</m:t>
                          </m:r>
                        </m:sub>
                      </m:sSub>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0</m:t>
                          </m:r>
                        </m:sub>
                      </m:sSub>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1</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1</m:t>
                          </m:r>
                        </m:sup>
                      </m:sSup>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2</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2</m:t>
                          </m:r>
                        </m:sup>
                      </m:sSup>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3</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3</m:t>
                          </m:r>
                        </m:sup>
                      </m:sSup>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4</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4</m:t>
                          </m:r>
                        </m:sup>
                      </m:sSup>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5</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5</m:t>
                          </m:r>
                        </m:sup>
                      </m:sSup>
                      <m:r>
                        <a:rPr lang="en-US" sz="4000" i="0">
                          <a:solidFill>
                            <a:srgbClr val="910030"/>
                          </a:solidFill>
                          <a:latin typeface="Cambria Math" panose="02040503050406030204" pitchFamily="18" charset="0"/>
                        </a:rPr>
                        <m:t>+</m:t>
                      </m:r>
                      <m:sSub>
                        <m:sSubPr>
                          <m:ctrlPr>
                            <a:rPr lang="en-US" sz="4000" i="1">
                              <a:solidFill>
                                <a:srgbClr val="910030"/>
                              </a:solidFill>
                              <a:latin typeface="Cambria Math" panose="02040503050406030204" pitchFamily="18" charset="0"/>
                            </a:rPr>
                          </m:ctrlPr>
                        </m:sSubPr>
                        <m:e>
                          <m:r>
                            <a:rPr lang="en-US" sz="4000" i="1">
                              <a:solidFill>
                                <a:srgbClr val="910030"/>
                              </a:solidFill>
                              <a:latin typeface="Cambria Math" panose="02040503050406030204" pitchFamily="18" charset="0"/>
                            </a:rPr>
                            <m:t>𝑎</m:t>
                          </m:r>
                        </m:e>
                        <m:sub>
                          <m:r>
                            <a:rPr lang="en-US" sz="4000" i="0">
                              <a:solidFill>
                                <a:srgbClr val="910030"/>
                              </a:solidFill>
                              <a:latin typeface="Cambria Math" panose="02040503050406030204" pitchFamily="18" charset="0"/>
                            </a:rPr>
                            <m:t>6</m:t>
                          </m:r>
                        </m:sub>
                      </m:sSub>
                      <m:sSup>
                        <m:sSupPr>
                          <m:ctrlPr>
                            <a:rPr lang="en-US" sz="4000" i="1">
                              <a:solidFill>
                                <a:srgbClr val="910030"/>
                              </a:solidFill>
                              <a:latin typeface="Cambria Math" panose="02040503050406030204" pitchFamily="18" charset="0"/>
                            </a:rPr>
                          </m:ctrlPr>
                        </m:sSupPr>
                        <m:e>
                          <m:r>
                            <a:rPr lang="en-US" sz="4000" i="1">
                              <a:solidFill>
                                <a:srgbClr val="910030"/>
                              </a:solidFill>
                              <a:latin typeface="Cambria Math" panose="02040503050406030204" pitchFamily="18" charset="0"/>
                            </a:rPr>
                            <m:t>𝑇</m:t>
                          </m:r>
                        </m:e>
                        <m:sup>
                          <m:r>
                            <a:rPr lang="en-US" sz="4000" i="0">
                              <a:solidFill>
                                <a:srgbClr val="910030"/>
                              </a:solidFill>
                              <a:latin typeface="Cambria Math" panose="02040503050406030204" pitchFamily="18" charset="0"/>
                            </a:rPr>
                            <m:t>6</m:t>
                          </m:r>
                        </m:sup>
                      </m:sSup>
                    </m:oMath>
                  </m:oMathPara>
                </a14:m>
                <a:endParaRPr lang="en-US" sz="4000" dirty="0">
                  <a:solidFill>
                    <a:srgbClr val="910030"/>
                  </a:solidFill>
                </a:endParaRPr>
              </a:p>
            </p:txBody>
          </p:sp>
        </mc:Choice>
        <mc:Fallback xmlns="">
          <p:sp>
            <p:nvSpPr>
              <p:cNvPr id="41" name="TextBox 40">
                <a:extLst>
                  <a:ext uri="{FF2B5EF4-FFF2-40B4-BE49-F238E27FC236}">
                    <a16:creationId xmlns:a16="http://schemas.microsoft.com/office/drawing/2014/main" id="{10D3A7A9-085F-BB82-664A-77CCB75D68BC}"/>
                  </a:ext>
                </a:extLst>
              </p:cNvPr>
              <p:cNvSpPr txBox="1">
                <a:spLocks noRot="1" noChangeAspect="1" noMove="1" noResize="1" noEditPoints="1" noAdjustHandles="1" noChangeArrowheads="1" noChangeShapeType="1" noTextEdit="1"/>
              </p:cNvSpPr>
              <p:nvPr/>
            </p:nvSpPr>
            <p:spPr>
              <a:xfrm>
                <a:off x="-189690" y="10464123"/>
                <a:ext cx="13203911" cy="714876"/>
              </a:xfrm>
              <a:prstGeom prst="rect">
                <a:avLst/>
              </a:prstGeom>
              <a:blipFill>
                <a:blip r:embed="rId6"/>
                <a:stretch>
                  <a:fillRect/>
                </a:stretch>
              </a:blipFill>
              <a:ln w="12700" cap="flat">
                <a:noFill/>
                <a:miter lim="400000"/>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8F918430-8C16-3243-3788-D6B79D78F1D5}"/>
                  </a:ext>
                </a:extLst>
              </p:cNvPr>
              <p:cNvSpPr txBox="1"/>
              <p:nvPr/>
            </p:nvSpPr>
            <p:spPr>
              <a:xfrm>
                <a:off x="269248" y="11527710"/>
                <a:ext cx="12286034" cy="12266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14:m>
                  <m:oMathPara xmlns:m="http://schemas.openxmlformats.org/officeDocument/2006/math">
                    <m:oMathParaPr>
                      <m:jc m:val="centerGroup"/>
                    </m:oMathParaPr>
                    <m:oMath xmlns:m="http://schemas.openxmlformats.org/officeDocument/2006/math">
                      <m:r>
                        <a:rPr lang="en-US" sz="3600" i="1" smtClean="0">
                          <a:solidFill>
                            <a:srgbClr val="910030"/>
                          </a:solidFill>
                          <a:latin typeface="Cambria Math" panose="02040503050406030204" pitchFamily="18" charset="0"/>
                        </a:rPr>
                        <m:t>𝜔</m:t>
                      </m:r>
                      <m:r>
                        <a:rPr lang="en-US" sz="3600" i="0">
                          <a:solidFill>
                            <a:srgbClr val="910030"/>
                          </a:solidFill>
                          <a:latin typeface="Cambria Math" panose="02040503050406030204" pitchFamily="18" charset="0"/>
                        </a:rPr>
                        <m:t>= </m:t>
                      </m:r>
                      <m:f>
                        <m:fPr>
                          <m:ctrlPr>
                            <a:rPr lang="en-US" sz="3600" i="1">
                              <a:solidFill>
                                <a:srgbClr val="910030"/>
                              </a:solidFill>
                              <a:latin typeface="Cambria Math" panose="02040503050406030204" pitchFamily="18" charset="0"/>
                            </a:rPr>
                          </m:ctrlPr>
                        </m:fPr>
                        <m:num>
                          <m:r>
                            <a:rPr lang="en-US" sz="3600" i="0">
                              <a:solidFill>
                                <a:srgbClr val="910030"/>
                              </a:solidFill>
                              <a:latin typeface="Cambria Math" panose="02040503050406030204" pitchFamily="18" charset="0"/>
                            </a:rPr>
                            <m:t>0.66 </m:t>
                          </m:r>
                          <m:r>
                            <a:rPr lang="en-US" sz="3600" i="1">
                              <a:solidFill>
                                <a:srgbClr val="910030"/>
                              </a:solidFill>
                              <a:latin typeface="Cambria Math" panose="02040503050406030204" pitchFamily="18" charset="0"/>
                            </a:rPr>
                            <m:t>𝑅𝐻</m:t>
                          </m:r>
                          <m:r>
                            <a:rPr lang="en-US" sz="3600" i="0">
                              <a:solidFill>
                                <a:srgbClr val="910030"/>
                              </a:solidFill>
                              <a:latin typeface="Cambria Math" panose="02040503050406030204" pitchFamily="18" charset="0"/>
                            </a:rPr>
                            <m:t> </m:t>
                          </m:r>
                          <m:sSub>
                            <m:sSubPr>
                              <m:ctrlPr>
                                <a:rPr lang="en-US" sz="3600" i="1">
                                  <a:solidFill>
                                    <a:srgbClr val="910030"/>
                                  </a:solidFill>
                                  <a:latin typeface="Cambria Math" panose="02040503050406030204" pitchFamily="18" charset="0"/>
                                </a:rPr>
                              </m:ctrlPr>
                            </m:sSubPr>
                            <m:e>
                              <m:r>
                                <a:rPr lang="en-US" sz="3600" i="1">
                                  <a:solidFill>
                                    <a:srgbClr val="910030"/>
                                  </a:solidFill>
                                  <a:latin typeface="Cambria Math" panose="02040503050406030204" pitchFamily="18" charset="0"/>
                                </a:rPr>
                                <m:t>𝑃</m:t>
                              </m:r>
                            </m:e>
                            <m:sub>
                              <m:r>
                                <a:rPr lang="en-US" sz="3600" i="1">
                                  <a:solidFill>
                                    <a:srgbClr val="910030"/>
                                  </a:solidFill>
                                  <a:latin typeface="Cambria Math" panose="02040503050406030204" pitchFamily="18" charset="0"/>
                                </a:rPr>
                                <m:t>𝑠𝑎𝑡</m:t>
                              </m:r>
                            </m:sub>
                          </m:sSub>
                        </m:num>
                        <m:den>
                          <m:r>
                            <a:rPr lang="en-US" sz="3600" i="0">
                              <a:solidFill>
                                <a:srgbClr val="910030"/>
                              </a:solidFill>
                              <a:latin typeface="Cambria Math" panose="02040503050406030204" pitchFamily="18" charset="0"/>
                            </a:rPr>
                            <m:t>101 325−</m:t>
                          </m:r>
                          <m:r>
                            <a:rPr lang="en-US" sz="3600" i="1">
                              <a:solidFill>
                                <a:srgbClr val="910030"/>
                              </a:solidFill>
                              <a:latin typeface="Cambria Math" panose="02040503050406030204" pitchFamily="18" charset="0"/>
                            </a:rPr>
                            <m:t>𝑅𝐻</m:t>
                          </m:r>
                          <m:r>
                            <a:rPr lang="en-US" sz="3600" i="0">
                              <a:solidFill>
                                <a:srgbClr val="910030"/>
                              </a:solidFill>
                              <a:latin typeface="Cambria Math" panose="02040503050406030204" pitchFamily="18" charset="0"/>
                            </a:rPr>
                            <m:t> </m:t>
                          </m:r>
                          <m:sSub>
                            <m:sSubPr>
                              <m:ctrlPr>
                                <a:rPr lang="en-US" sz="3600" i="1">
                                  <a:solidFill>
                                    <a:srgbClr val="910030"/>
                                  </a:solidFill>
                                  <a:latin typeface="Cambria Math" panose="02040503050406030204" pitchFamily="18" charset="0"/>
                                </a:rPr>
                              </m:ctrlPr>
                            </m:sSubPr>
                            <m:e>
                              <m:r>
                                <a:rPr lang="en-US" sz="3600" i="1">
                                  <a:solidFill>
                                    <a:srgbClr val="910030"/>
                                  </a:solidFill>
                                  <a:latin typeface="Cambria Math" panose="02040503050406030204" pitchFamily="18" charset="0"/>
                                </a:rPr>
                                <m:t>𝑃</m:t>
                              </m:r>
                            </m:e>
                            <m:sub>
                              <m:r>
                                <a:rPr lang="en-US" sz="3600" i="1">
                                  <a:solidFill>
                                    <a:srgbClr val="910030"/>
                                  </a:solidFill>
                                  <a:latin typeface="Cambria Math" panose="02040503050406030204" pitchFamily="18" charset="0"/>
                                </a:rPr>
                                <m:t>𝑠𝑎𝑡</m:t>
                              </m:r>
                            </m:sub>
                          </m:sSub>
                        </m:den>
                      </m:f>
                      <m:r>
                        <a:rPr lang="en-US" sz="3600" i="0">
                          <a:solidFill>
                            <a:srgbClr val="910030"/>
                          </a:solidFill>
                          <a:latin typeface="Cambria Math" panose="02040503050406030204" pitchFamily="18" charset="0"/>
                        </a:rPr>
                        <m:t>×</m:t>
                      </m:r>
                      <m:sSup>
                        <m:sSupPr>
                          <m:ctrlPr>
                            <a:rPr lang="en-US" sz="3600" i="1">
                              <a:solidFill>
                                <a:srgbClr val="910030"/>
                              </a:solidFill>
                              <a:latin typeface="Cambria Math" panose="02040503050406030204" pitchFamily="18" charset="0"/>
                            </a:rPr>
                          </m:ctrlPr>
                        </m:sSupPr>
                        <m:e>
                          <m:r>
                            <a:rPr lang="en-US" sz="3600" i="0">
                              <a:solidFill>
                                <a:srgbClr val="910030"/>
                              </a:solidFill>
                              <a:latin typeface="Cambria Math" panose="02040503050406030204" pitchFamily="18" charset="0"/>
                            </a:rPr>
                            <m:t>10</m:t>
                          </m:r>
                        </m:e>
                        <m:sup>
                          <m:r>
                            <a:rPr lang="en-US" sz="3600" i="0">
                              <a:solidFill>
                                <a:srgbClr val="910030"/>
                              </a:solidFill>
                              <a:latin typeface="Cambria Math" panose="02040503050406030204" pitchFamily="18" charset="0"/>
                            </a:rPr>
                            <m:t>3</m:t>
                          </m:r>
                        </m:sup>
                      </m:sSup>
                    </m:oMath>
                  </m:oMathPara>
                </a14:m>
                <a:endParaRPr lang="en-US" dirty="0">
                  <a:solidFill>
                    <a:srgbClr val="910030"/>
                  </a:solidFill>
                </a:endParaRPr>
              </a:p>
            </p:txBody>
          </p:sp>
        </mc:Choice>
        <mc:Fallback xmlns="">
          <p:sp>
            <p:nvSpPr>
              <p:cNvPr id="47" name="TextBox 46">
                <a:extLst>
                  <a:ext uri="{FF2B5EF4-FFF2-40B4-BE49-F238E27FC236}">
                    <a16:creationId xmlns:a16="http://schemas.microsoft.com/office/drawing/2014/main" id="{8F918430-8C16-3243-3788-D6B79D78F1D5}"/>
                  </a:ext>
                </a:extLst>
              </p:cNvPr>
              <p:cNvSpPr txBox="1">
                <a:spLocks noRot="1" noChangeAspect="1" noMove="1" noResize="1" noEditPoints="1" noAdjustHandles="1" noChangeArrowheads="1" noChangeShapeType="1" noTextEdit="1"/>
              </p:cNvSpPr>
              <p:nvPr/>
            </p:nvSpPr>
            <p:spPr>
              <a:xfrm>
                <a:off x="269248" y="11527710"/>
                <a:ext cx="12286034" cy="1226682"/>
              </a:xfrm>
              <a:prstGeom prst="rect">
                <a:avLst/>
              </a:prstGeom>
              <a:blipFill>
                <a:blip r:embed="rId7"/>
                <a:stretch>
                  <a:fillRect/>
                </a:stretch>
              </a:blipFill>
              <a:ln w="12700" cap="flat">
                <a:noFill/>
                <a:miter lim="400000"/>
              </a:ln>
              <a:effectLst/>
            </p:spPr>
            <p:txBody>
              <a:bodyPr/>
              <a:lstStyle/>
              <a:p>
                <a:r>
                  <a:rPr lang="en-US">
                    <a:noFill/>
                  </a:rPr>
                  <a:t> </a:t>
                </a:r>
              </a:p>
            </p:txBody>
          </p:sp>
        </mc:Fallback>
      </mc:AlternateContent>
    </p:spTree>
    <p:extLst>
      <p:ext uri="{BB962C8B-B14F-4D97-AF65-F5344CB8AC3E}">
        <p14:creationId xmlns:p14="http://schemas.microsoft.com/office/powerpoint/2010/main" val="32377749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14" grpId="0" animBg="1"/>
      <p:bldP spid="23" grpId="0" animBg="1"/>
      <p:bldP spid="31"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descr="Chart&#10;&#10;Description automatically generated">
            <a:extLst>
              <a:ext uri="{FF2B5EF4-FFF2-40B4-BE49-F238E27FC236}">
                <a16:creationId xmlns:a16="http://schemas.microsoft.com/office/drawing/2014/main" id="{467C79D1-18CF-B5B9-560C-AE5E269677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05858" y="5582652"/>
            <a:ext cx="11345830" cy="6915183"/>
          </a:xfrm>
          <a:prstGeom prst="rect">
            <a:avLst/>
          </a:prstGeom>
        </p:spPr>
      </p:pic>
      <p:pic>
        <p:nvPicPr>
          <p:cNvPr id="13" name="Picture 12" descr="A picture containing chart&#10;&#10;Description automatically generated">
            <a:extLst>
              <a:ext uri="{FF2B5EF4-FFF2-40B4-BE49-F238E27FC236}">
                <a16:creationId xmlns:a16="http://schemas.microsoft.com/office/drawing/2014/main" id="{8896F1F5-A241-F64A-AD6B-9AE189F389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706" y="5623244"/>
            <a:ext cx="10972799" cy="6911348"/>
          </a:xfrm>
          <a:prstGeom prst="rect">
            <a:avLst/>
          </a:prstGeom>
        </p:spPr>
      </p:pic>
      <p:grpSp>
        <p:nvGrpSpPr>
          <p:cNvPr id="2" name="Group">
            <a:extLst>
              <a:ext uri="{FF2B5EF4-FFF2-40B4-BE49-F238E27FC236}">
                <a16:creationId xmlns:a16="http://schemas.microsoft.com/office/drawing/2014/main" id="{0F0EE00C-8844-29BA-609A-35F82B2B9560}"/>
              </a:ext>
            </a:extLst>
          </p:cNvPr>
          <p:cNvGrpSpPr/>
          <p:nvPr/>
        </p:nvGrpSpPr>
        <p:grpSpPr>
          <a:xfrm>
            <a:off x="1927240" y="2056568"/>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6. Experimental results </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5"/>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6.2 analysis of the curves </a:t>
            </a: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23" name="Oval 22">
            <a:extLst>
              <a:ext uri="{FF2B5EF4-FFF2-40B4-BE49-F238E27FC236}">
                <a16:creationId xmlns:a16="http://schemas.microsoft.com/office/drawing/2014/main" id="{6D91867A-E2E5-8C3E-B930-1B07C16D05DD}"/>
              </a:ext>
            </a:extLst>
          </p:cNvPr>
          <p:cNvSpPr/>
          <p:nvPr/>
        </p:nvSpPr>
        <p:spPr>
          <a:xfrm>
            <a:off x="8325853" y="7796462"/>
            <a:ext cx="938463" cy="1529369"/>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Oval 13">
            <a:extLst>
              <a:ext uri="{FF2B5EF4-FFF2-40B4-BE49-F238E27FC236}">
                <a16:creationId xmlns:a16="http://schemas.microsoft.com/office/drawing/2014/main" id="{0E290541-3B6B-1559-2BF8-82F40FB9D06F}"/>
              </a:ext>
            </a:extLst>
          </p:cNvPr>
          <p:cNvSpPr/>
          <p:nvPr/>
        </p:nvSpPr>
        <p:spPr>
          <a:xfrm>
            <a:off x="3534957" y="7802068"/>
            <a:ext cx="2311744" cy="1743740"/>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28" name="Straight Arrow Connector 27">
            <a:extLst>
              <a:ext uri="{FF2B5EF4-FFF2-40B4-BE49-F238E27FC236}">
                <a16:creationId xmlns:a16="http://schemas.microsoft.com/office/drawing/2014/main" id="{5E9A6EB8-0F52-D3B8-C257-C1EA6178DC96}"/>
              </a:ext>
            </a:extLst>
          </p:cNvPr>
          <p:cNvCxnSpPr>
            <a:cxnSpLocks/>
          </p:cNvCxnSpPr>
          <p:nvPr/>
        </p:nvCxnSpPr>
        <p:spPr>
          <a:xfrm flipV="1">
            <a:off x="8951495" y="5421748"/>
            <a:ext cx="1621897" cy="2350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EF818E78-D4C7-EB34-D933-8FD527757764}"/>
              </a:ext>
            </a:extLst>
          </p:cNvPr>
          <p:cNvCxnSpPr>
            <a:cxnSpLocks/>
          </p:cNvCxnSpPr>
          <p:nvPr/>
        </p:nvCxnSpPr>
        <p:spPr>
          <a:xfrm flipV="1">
            <a:off x="4740442" y="5133629"/>
            <a:ext cx="526396" cy="249439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Oval 16">
            <a:extLst>
              <a:ext uri="{FF2B5EF4-FFF2-40B4-BE49-F238E27FC236}">
                <a16:creationId xmlns:a16="http://schemas.microsoft.com/office/drawing/2014/main" id="{7E98386F-ED64-FD0D-3A9C-AB9CB0C019D2}"/>
              </a:ext>
            </a:extLst>
          </p:cNvPr>
          <p:cNvSpPr/>
          <p:nvPr/>
        </p:nvSpPr>
        <p:spPr>
          <a:xfrm>
            <a:off x="8951495" y="8758988"/>
            <a:ext cx="1708484" cy="1516795"/>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19" name="Straight Arrow Connector 18">
            <a:extLst>
              <a:ext uri="{FF2B5EF4-FFF2-40B4-BE49-F238E27FC236}">
                <a16:creationId xmlns:a16="http://schemas.microsoft.com/office/drawing/2014/main" id="{E0474A94-BB42-95DB-5655-9C0241FF0BD1}"/>
              </a:ext>
            </a:extLst>
          </p:cNvPr>
          <p:cNvCxnSpPr>
            <a:cxnSpLocks/>
          </p:cNvCxnSpPr>
          <p:nvPr/>
        </p:nvCxnSpPr>
        <p:spPr>
          <a:xfrm flipV="1">
            <a:off x="9629467" y="7802747"/>
            <a:ext cx="937050" cy="10570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Rounded Rectangle 15">
            <a:extLst>
              <a:ext uri="{FF2B5EF4-FFF2-40B4-BE49-F238E27FC236}">
                <a16:creationId xmlns:a16="http://schemas.microsoft.com/office/drawing/2014/main" id="{6EB895EB-F0D7-A462-8324-334F429B7D02}"/>
              </a:ext>
            </a:extLst>
          </p:cNvPr>
          <p:cNvSpPr/>
          <p:nvPr/>
        </p:nvSpPr>
        <p:spPr>
          <a:xfrm>
            <a:off x="3725914" y="4545746"/>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Humidification</a:t>
            </a:r>
          </a:p>
        </p:txBody>
      </p:sp>
      <p:sp>
        <p:nvSpPr>
          <p:cNvPr id="21" name="Rounded Rectangle 15">
            <a:extLst>
              <a:ext uri="{FF2B5EF4-FFF2-40B4-BE49-F238E27FC236}">
                <a16:creationId xmlns:a16="http://schemas.microsoft.com/office/drawing/2014/main" id="{3C27A45C-B538-B790-8CDC-4728FB931B8E}"/>
              </a:ext>
            </a:extLst>
          </p:cNvPr>
          <p:cNvSpPr/>
          <p:nvPr/>
        </p:nvSpPr>
        <p:spPr>
          <a:xfrm>
            <a:off x="9316005" y="4237887"/>
            <a:ext cx="3064460" cy="1066959"/>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Sudden drop in humidity</a:t>
            </a:r>
          </a:p>
        </p:txBody>
      </p:sp>
      <p:sp>
        <p:nvSpPr>
          <p:cNvPr id="22" name="Rounded Rectangle 15">
            <a:extLst>
              <a:ext uri="{FF2B5EF4-FFF2-40B4-BE49-F238E27FC236}">
                <a16:creationId xmlns:a16="http://schemas.microsoft.com/office/drawing/2014/main" id="{3F63B3E9-5176-D194-EFBB-249965D11C86}"/>
              </a:ext>
            </a:extLst>
          </p:cNvPr>
          <p:cNvSpPr/>
          <p:nvPr/>
        </p:nvSpPr>
        <p:spPr>
          <a:xfrm>
            <a:off x="9485455" y="7084631"/>
            <a:ext cx="3064460"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solidFill>
                  <a:srgbClr val="FFFFFF"/>
                </a:solidFill>
                <a:latin typeface="Helvetica Neue Medium"/>
                <a:ea typeface="Helvetica Neue Medium"/>
                <a:cs typeface="Helvetica Neue Medium"/>
                <a:sym typeface="Helvetica Neue Medium"/>
              </a:rPr>
              <a:t>Dehumidification </a:t>
            </a:r>
            <a:endPar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26" name="Oval 25">
            <a:extLst>
              <a:ext uri="{FF2B5EF4-FFF2-40B4-BE49-F238E27FC236}">
                <a16:creationId xmlns:a16="http://schemas.microsoft.com/office/drawing/2014/main" id="{F9B11B7B-DAF0-3730-E558-D6A2C04AA3F3}"/>
              </a:ext>
            </a:extLst>
          </p:cNvPr>
          <p:cNvSpPr/>
          <p:nvPr/>
        </p:nvSpPr>
        <p:spPr>
          <a:xfrm>
            <a:off x="14659926" y="8405905"/>
            <a:ext cx="2311744" cy="1743740"/>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27" name="Straight Arrow Connector 26">
            <a:extLst>
              <a:ext uri="{FF2B5EF4-FFF2-40B4-BE49-F238E27FC236}">
                <a16:creationId xmlns:a16="http://schemas.microsoft.com/office/drawing/2014/main" id="{FB65CF67-F184-5A1D-84C9-2C8707BFDDFA}"/>
              </a:ext>
            </a:extLst>
          </p:cNvPr>
          <p:cNvCxnSpPr>
            <a:cxnSpLocks/>
          </p:cNvCxnSpPr>
          <p:nvPr/>
        </p:nvCxnSpPr>
        <p:spPr>
          <a:xfrm>
            <a:off x="16193883" y="9986939"/>
            <a:ext cx="777787" cy="53749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Oval 28">
            <a:extLst>
              <a:ext uri="{FF2B5EF4-FFF2-40B4-BE49-F238E27FC236}">
                <a16:creationId xmlns:a16="http://schemas.microsoft.com/office/drawing/2014/main" id="{DCB515C1-1E83-61BF-8442-DA749AA2621E}"/>
              </a:ext>
            </a:extLst>
          </p:cNvPr>
          <p:cNvSpPr/>
          <p:nvPr/>
        </p:nvSpPr>
        <p:spPr>
          <a:xfrm>
            <a:off x="21127453" y="7579895"/>
            <a:ext cx="1491915" cy="1543592"/>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2" name="Rounded Rectangle 15">
            <a:extLst>
              <a:ext uri="{FF2B5EF4-FFF2-40B4-BE49-F238E27FC236}">
                <a16:creationId xmlns:a16="http://schemas.microsoft.com/office/drawing/2014/main" id="{95A655D1-EB4E-25B2-1FD2-4E93D91F0C53}"/>
              </a:ext>
            </a:extLst>
          </p:cNvPr>
          <p:cNvSpPr/>
          <p:nvPr/>
        </p:nvSpPr>
        <p:spPr>
          <a:xfrm>
            <a:off x="15626600" y="10830836"/>
            <a:ext cx="3709914"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Humidification</a:t>
            </a:r>
          </a:p>
        </p:txBody>
      </p:sp>
      <p:sp>
        <p:nvSpPr>
          <p:cNvPr id="33" name="Rounded Rectangle 15">
            <a:extLst>
              <a:ext uri="{FF2B5EF4-FFF2-40B4-BE49-F238E27FC236}">
                <a16:creationId xmlns:a16="http://schemas.microsoft.com/office/drawing/2014/main" id="{C57BB6BA-08CA-D727-6C29-F3BAC4263F68}"/>
              </a:ext>
            </a:extLst>
          </p:cNvPr>
          <p:cNvSpPr/>
          <p:nvPr/>
        </p:nvSpPr>
        <p:spPr>
          <a:xfrm>
            <a:off x="20299083" y="9480743"/>
            <a:ext cx="3064460" cy="590233"/>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800" dirty="0">
                <a:solidFill>
                  <a:srgbClr val="FFFFFF"/>
                </a:solidFill>
                <a:latin typeface="Helvetica Neue Medium"/>
                <a:ea typeface="Helvetica Neue Medium"/>
                <a:cs typeface="Helvetica Neue Medium"/>
                <a:sym typeface="Helvetica Neue Medium"/>
              </a:rPr>
              <a:t>Dehumidification </a:t>
            </a:r>
            <a:endPar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cxnSp>
        <p:nvCxnSpPr>
          <p:cNvPr id="36" name="Straight Arrow Connector 35">
            <a:extLst>
              <a:ext uri="{FF2B5EF4-FFF2-40B4-BE49-F238E27FC236}">
                <a16:creationId xmlns:a16="http://schemas.microsoft.com/office/drawing/2014/main" id="{50B4E547-038F-F8B2-0A4F-1560C6F981B6}"/>
              </a:ext>
            </a:extLst>
          </p:cNvPr>
          <p:cNvCxnSpPr>
            <a:cxnSpLocks/>
          </p:cNvCxnSpPr>
          <p:nvPr/>
        </p:nvCxnSpPr>
        <p:spPr>
          <a:xfrm>
            <a:off x="21848527" y="8733069"/>
            <a:ext cx="0" cy="54470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4" name="Oval 33">
            <a:extLst>
              <a:ext uri="{FF2B5EF4-FFF2-40B4-BE49-F238E27FC236}">
                <a16:creationId xmlns:a16="http://schemas.microsoft.com/office/drawing/2014/main" id="{7CA91CEF-A0A7-95D3-8084-9B8F386EA0CE}"/>
              </a:ext>
            </a:extLst>
          </p:cNvPr>
          <p:cNvSpPr/>
          <p:nvPr/>
        </p:nvSpPr>
        <p:spPr>
          <a:xfrm>
            <a:off x="20429621" y="7628021"/>
            <a:ext cx="697832" cy="1152378"/>
          </a:xfrm>
          <a:prstGeom prst="ellipse">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35" name="Straight Arrow Connector 34">
            <a:extLst>
              <a:ext uri="{FF2B5EF4-FFF2-40B4-BE49-F238E27FC236}">
                <a16:creationId xmlns:a16="http://schemas.microsoft.com/office/drawing/2014/main" id="{FE94EC3F-BFB7-D9A6-0B11-40C38EBA7B65}"/>
              </a:ext>
            </a:extLst>
          </p:cNvPr>
          <p:cNvCxnSpPr>
            <a:cxnSpLocks/>
          </p:cNvCxnSpPr>
          <p:nvPr/>
        </p:nvCxnSpPr>
        <p:spPr>
          <a:xfrm flipV="1">
            <a:off x="21015159" y="5285390"/>
            <a:ext cx="1621897" cy="2350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15">
            <a:extLst>
              <a:ext uri="{FF2B5EF4-FFF2-40B4-BE49-F238E27FC236}">
                <a16:creationId xmlns:a16="http://schemas.microsoft.com/office/drawing/2014/main" id="{913964EB-DBF0-B762-B8D0-B914948D0E7B}"/>
              </a:ext>
            </a:extLst>
          </p:cNvPr>
          <p:cNvSpPr/>
          <p:nvPr/>
        </p:nvSpPr>
        <p:spPr>
          <a:xfrm>
            <a:off x="20898405" y="4149655"/>
            <a:ext cx="3064460" cy="1066959"/>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Sudden drop in humidity</a:t>
            </a:r>
          </a:p>
        </p:txBody>
      </p:sp>
    </p:spTree>
    <p:extLst>
      <p:ext uri="{BB962C8B-B14F-4D97-AF65-F5344CB8AC3E}">
        <p14:creationId xmlns:p14="http://schemas.microsoft.com/office/powerpoint/2010/main" val="372711254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nodeType="with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500"/>
                                        <p:tgtEl>
                                          <p:spTgt spid="28"/>
                                        </p:tgtEl>
                                      </p:cBhvr>
                                    </p:animEffect>
                                  </p:childTnLst>
                                </p:cTn>
                              </p:par>
                              <p:par>
                                <p:cTn id="51" presetID="10" presetClass="entr" presetSubtype="0" fill="hold" nodeType="with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fade">
                                      <p:cBhvr>
                                        <p:cTn id="5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23" grpId="0" animBg="1"/>
      <p:bldP spid="14" grpId="0" animBg="1"/>
      <p:bldP spid="17" grpId="0" animBg="1"/>
      <p:bldP spid="20" grpId="0" animBg="1"/>
      <p:bldP spid="21" grpId="0" animBg="1"/>
      <p:bldP spid="22" grpId="0" animBg="1"/>
      <p:bldP spid="26" grpId="0" animBg="1"/>
      <p:bldP spid="29" grpId="0" animBg="1"/>
      <p:bldP spid="32" grpId="0" animBg="1"/>
      <p:bldP spid="33" grpId="0" animBg="1"/>
      <p:bldP spid="34" grpId="0" animBg="1"/>
      <p:bldP spid="3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927240" y="2056568"/>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6. Experimental results </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48071" y="2970442"/>
            <a:ext cx="12059478"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6.3 tabulated data</a:t>
            </a: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sp>
        <p:nvSpPr>
          <p:cNvPr id="35" name="TextBox 34">
            <a:extLst>
              <a:ext uri="{FF2B5EF4-FFF2-40B4-BE49-F238E27FC236}">
                <a16:creationId xmlns:a16="http://schemas.microsoft.com/office/drawing/2014/main" id="{ECB4E0D8-F1D9-982D-62AE-815E5687DE7F}"/>
              </a:ext>
            </a:extLst>
          </p:cNvPr>
          <p:cNvSpPr txBox="1"/>
          <p:nvPr/>
        </p:nvSpPr>
        <p:spPr>
          <a:xfrm>
            <a:off x="1086177" y="5823335"/>
            <a:ext cx="5838205" cy="37959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000" dirty="0">
                <a:solidFill>
                  <a:srgbClr val="791633"/>
                </a:solidFill>
              </a:rPr>
              <a:t>For the total of 6 runs we compared the humidity ratio before removing the aluminum sheet and at the end of the experiment. </a:t>
            </a:r>
          </a:p>
        </p:txBody>
      </p:sp>
      <p:sp>
        <p:nvSpPr>
          <p:cNvPr id="38" name="Rectangle: Rounded Corners 37">
            <a:extLst>
              <a:ext uri="{FF2B5EF4-FFF2-40B4-BE49-F238E27FC236}">
                <a16:creationId xmlns:a16="http://schemas.microsoft.com/office/drawing/2014/main" id="{58E2C3C0-39A1-399A-48E0-795A6524F651}"/>
              </a:ext>
            </a:extLst>
          </p:cNvPr>
          <p:cNvSpPr/>
          <p:nvPr/>
        </p:nvSpPr>
        <p:spPr>
          <a:xfrm>
            <a:off x="551961" y="5632190"/>
            <a:ext cx="6906639" cy="4178203"/>
          </a:xfrm>
          <a:prstGeom prst="roundRect">
            <a:avLst/>
          </a:prstGeom>
          <a:noFill/>
          <a:ln w="12700" cap="flat">
            <a:solidFill>
              <a:srgbClr val="791633"/>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13" name="Picture 12">
            <a:extLst>
              <a:ext uri="{FF2B5EF4-FFF2-40B4-BE49-F238E27FC236}">
                <a16:creationId xmlns:a16="http://schemas.microsoft.com/office/drawing/2014/main" id="{3A9E35B6-1304-7C1C-54A7-B64660DA986E}"/>
              </a:ext>
            </a:extLst>
          </p:cNvPr>
          <p:cNvPicPr>
            <a:picLocks noChangeAspect="1"/>
          </p:cNvPicPr>
          <p:nvPr/>
        </p:nvPicPr>
        <p:blipFill rotWithShape="1">
          <a:blip r:embed="rId5"/>
          <a:srcRect t="3728" r="4398" b="3748"/>
          <a:stretch/>
        </p:blipFill>
        <p:spPr>
          <a:xfrm>
            <a:off x="7962336" y="5662669"/>
            <a:ext cx="14537622" cy="4238557"/>
          </a:xfrm>
          <a:prstGeom prst="rect">
            <a:avLst/>
          </a:prstGeom>
          <a:ln>
            <a:solidFill>
              <a:srgbClr val="791633"/>
            </a:solidFill>
          </a:ln>
        </p:spPr>
      </p:pic>
      <p:sp>
        <p:nvSpPr>
          <p:cNvPr id="15" name="Rectangle 14">
            <a:extLst>
              <a:ext uri="{FF2B5EF4-FFF2-40B4-BE49-F238E27FC236}">
                <a16:creationId xmlns:a16="http://schemas.microsoft.com/office/drawing/2014/main" id="{606C9B59-2CF9-8A26-6118-96347BBF32FB}"/>
              </a:ext>
            </a:extLst>
          </p:cNvPr>
          <p:cNvSpPr/>
          <p:nvPr/>
        </p:nvSpPr>
        <p:spPr>
          <a:xfrm>
            <a:off x="7992816" y="8745393"/>
            <a:ext cx="14318890" cy="525294"/>
          </a:xfrm>
          <a:prstGeom prst="rect">
            <a:avLst/>
          </a:prstGeom>
          <a:noFill/>
          <a:ln w="762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TextBox 16">
            <a:extLst>
              <a:ext uri="{FF2B5EF4-FFF2-40B4-BE49-F238E27FC236}">
                <a16:creationId xmlns:a16="http://schemas.microsoft.com/office/drawing/2014/main" id="{56EE2A46-F451-C081-A436-3549AB169339}"/>
              </a:ext>
            </a:extLst>
          </p:cNvPr>
          <p:cNvSpPr txBox="1"/>
          <p:nvPr/>
        </p:nvSpPr>
        <p:spPr>
          <a:xfrm>
            <a:off x="11238366" y="10441179"/>
            <a:ext cx="9442984"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sz="4000" dirty="0">
                <a:solidFill>
                  <a:srgbClr val="791633"/>
                </a:solidFill>
              </a:rPr>
              <a:t>The highest humidity drop was in the case 60% shading, 450W Solar intensity </a:t>
            </a:r>
          </a:p>
        </p:txBody>
      </p:sp>
      <p:sp>
        <p:nvSpPr>
          <p:cNvPr id="19" name="Rectangle: Rounded Corners 18">
            <a:extLst>
              <a:ext uri="{FF2B5EF4-FFF2-40B4-BE49-F238E27FC236}">
                <a16:creationId xmlns:a16="http://schemas.microsoft.com/office/drawing/2014/main" id="{C49EEF49-7DCD-E295-72D7-5AC6E756AF79}"/>
              </a:ext>
            </a:extLst>
          </p:cNvPr>
          <p:cNvSpPr/>
          <p:nvPr/>
        </p:nvSpPr>
        <p:spPr>
          <a:xfrm>
            <a:off x="11011711" y="10354991"/>
            <a:ext cx="9669639" cy="1648941"/>
          </a:xfrm>
          <a:prstGeom prst="roundRect">
            <a:avLst/>
          </a:prstGeom>
          <a:noFill/>
          <a:ln w="12700" cap="flat">
            <a:solidFill>
              <a:srgbClr val="91003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Rectangle 10"/>
          <p:cNvSpPr/>
          <p:nvPr/>
        </p:nvSpPr>
        <p:spPr>
          <a:xfrm>
            <a:off x="9806940" y="7303344"/>
            <a:ext cx="220980" cy="419101"/>
          </a:xfrm>
          <a:prstGeom prst="rect">
            <a:avLst/>
          </a:prstGeom>
          <a:solidFill>
            <a:srgbClr val="FFFF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4578078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6" presetClass="entr" presetSubtype="21"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barn(inVertical)">
                                      <p:cBhvr>
                                        <p:cTn id="17" dur="500"/>
                                        <p:tgtEl>
                                          <p:spTgt spid="19"/>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barn(inVertical)">
                                      <p:cBhvr>
                                        <p:cTn id="2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15" grpId="0" animBg="1"/>
      <p:bldP spid="17" grpId="0"/>
      <p:bldP spid="1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a:extLst>
              <a:ext uri="{FF2B5EF4-FFF2-40B4-BE49-F238E27FC236}">
                <a16:creationId xmlns:a16="http://schemas.microsoft.com/office/drawing/2014/main" id="{0F0EE00C-8844-29BA-609A-35F82B2B9560}"/>
              </a:ext>
            </a:extLst>
          </p:cNvPr>
          <p:cNvGrpSpPr/>
          <p:nvPr/>
        </p:nvGrpSpPr>
        <p:grpSpPr>
          <a:xfrm>
            <a:off x="1927240" y="2056568"/>
            <a:ext cx="16581968" cy="5401986"/>
            <a:chOff x="-934278" y="-3276597"/>
            <a:chExt cx="16581967" cy="5401982"/>
          </a:xfrm>
        </p:grpSpPr>
        <p:sp>
          <p:nvSpPr>
            <p:cNvPr id="3" name="TITLE gOES HERE LOREM IPSUM DOLOR.">
              <a:extLst>
                <a:ext uri="{FF2B5EF4-FFF2-40B4-BE49-F238E27FC236}">
                  <a16:creationId xmlns:a16="http://schemas.microsoft.com/office/drawing/2014/main" id="{5B511BC3-B7BD-313D-B27B-3925219C23A5}"/>
                </a:ext>
              </a:extLst>
            </p:cNvPr>
            <p:cNvSpPr txBox="1"/>
            <p:nvPr/>
          </p:nvSpPr>
          <p:spPr>
            <a:xfrm>
              <a:off x="-934278" y="-3276597"/>
              <a:ext cx="14510843" cy="8643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r>
                <a:rPr lang="en-US" b="1" dirty="0">
                  <a:latin typeface="Helvetica" pitchFamily="2" charset="0"/>
                </a:rPr>
                <a:t>6. Experimental results </a:t>
              </a:r>
              <a:endParaRPr b="1" dirty="0">
                <a:latin typeface="Helvetica" pitchFamily="2" charset="0"/>
              </a:endParaRPr>
            </a:p>
          </p:txBody>
        </p:sp>
        <p:sp>
          <p:nvSpPr>
            <p:cNvPr id="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C94745EE-8181-F66C-D6D7-64FF28326BCE}"/>
                </a:ext>
              </a:extLst>
            </p:cNvPr>
            <p:cNvSpPr txBox="1"/>
            <p:nvPr/>
          </p:nvSpPr>
          <p:spPr>
            <a:xfrm>
              <a:off x="-642836" y="1561128"/>
              <a:ext cx="16290525"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5" name="The American university of beirut: Challenges and opportunities.">
            <a:extLst>
              <a:ext uri="{FF2B5EF4-FFF2-40B4-BE49-F238E27FC236}">
                <a16:creationId xmlns:a16="http://schemas.microsoft.com/office/drawing/2014/main" id="{40E3B518-221B-C8D5-9358-22EFBD9C208B}"/>
              </a:ext>
            </a:extLst>
          </p:cNvPr>
          <p:cNvSpPr txBox="1"/>
          <p:nvPr/>
        </p:nvSpPr>
        <p:spPr>
          <a:xfrm>
            <a:off x="16437414" y="677915"/>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sz="2300" dirty="0"/>
              <a:t>Solar-Assisted Passive Dehumidification System</a:t>
            </a:r>
            <a:endParaRPr lang="en-US" sz="2300" dirty="0">
              <a:latin typeface="Proxima Nova Lt"/>
              <a:ea typeface="Proxima Nova Lt"/>
              <a:cs typeface="Proxima Nova Lt"/>
              <a:sym typeface="Proxima Nova Semibold"/>
            </a:endParaRPr>
          </a:p>
        </p:txBody>
      </p:sp>
      <p:sp>
        <p:nvSpPr>
          <p:cNvPr id="6" name="The American university of beirut: Challenges and opportunities.">
            <a:extLst>
              <a:ext uri="{FF2B5EF4-FFF2-40B4-BE49-F238E27FC236}">
                <a16:creationId xmlns:a16="http://schemas.microsoft.com/office/drawing/2014/main" id="{E9A345E4-4D71-BF7A-67A2-4F9825833EF4}"/>
              </a:ext>
            </a:extLst>
          </p:cNvPr>
          <p:cNvSpPr txBox="1"/>
          <p:nvPr/>
        </p:nvSpPr>
        <p:spPr>
          <a:xfrm>
            <a:off x="18705900" y="1229326"/>
            <a:ext cx="4020331"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dirty="0">
                <a:solidFill>
                  <a:srgbClr val="929292"/>
                </a:solidFill>
                <a:latin typeface="Helvetica" pitchFamily="2" charset="0"/>
              </a:rPr>
              <a:t>ⓒ</a:t>
            </a:r>
            <a:r>
              <a:rPr lang="en-LB" sz="1200" dirty="0">
                <a:solidFill>
                  <a:srgbClr val="929292"/>
                </a:solidFill>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7" name="Line">
            <a:extLst>
              <a:ext uri="{FF2B5EF4-FFF2-40B4-BE49-F238E27FC236}">
                <a16:creationId xmlns:a16="http://schemas.microsoft.com/office/drawing/2014/main" id="{B9D98DEF-F634-868C-7431-6820CF14F7E3}"/>
              </a:ext>
            </a:extLst>
          </p:cNvPr>
          <p:cNvSpPr/>
          <p:nvPr/>
        </p:nvSpPr>
        <p:spPr>
          <a:xfrm>
            <a:off x="15959858" y="1134058"/>
            <a:ext cx="6753312" cy="0"/>
          </a:xfrm>
          <a:prstGeom prst="line">
            <a:avLst/>
          </a:prstGeom>
          <a:ln w="25400">
            <a:solidFill>
              <a:schemeClr val="tx1">
                <a:lumMod val="60000"/>
                <a:lumOff val="40000"/>
              </a:schemeClr>
            </a:solidFill>
            <a:miter lim="400000"/>
          </a:ln>
        </p:spPr>
        <p:txBody>
          <a:bodyPr lIns="50800" tIns="50800" rIns="50800" bIns="50800" anchor="ctr"/>
          <a:lstStyle/>
          <a:p>
            <a:endParaRPr sz="1800" dirty="0"/>
          </a:p>
        </p:txBody>
      </p:sp>
      <p:pic>
        <p:nvPicPr>
          <p:cNvPr id="8" name="Picture 7">
            <a:extLst>
              <a:ext uri="{FF2B5EF4-FFF2-40B4-BE49-F238E27FC236}">
                <a16:creationId xmlns:a16="http://schemas.microsoft.com/office/drawing/2014/main" id="{71C4D5EC-3B67-956B-5019-493BF4B0A0E5}"/>
              </a:ext>
            </a:extLst>
          </p:cNvPr>
          <p:cNvPicPr>
            <a:picLocks noChangeAspect="1"/>
          </p:cNvPicPr>
          <p:nvPr/>
        </p:nvPicPr>
        <p:blipFill>
          <a:blip r:embed="rId3"/>
          <a:stretch>
            <a:fillRect/>
          </a:stretch>
        </p:blipFill>
        <p:spPr>
          <a:xfrm>
            <a:off x="22927354" y="668732"/>
            <a:ext cx="904688" cy="904688"/>
          </a:xfrm>
          <a:prstGeom prst="rect">
            <a:avLst/>
          </a:prstGeom>
        </p:spPr>
      </p:pic>
      <p:pic>
        <p:nvPicPr>
          <p:cNvPr id="9" name="Image">
            <a:extLst>
              <a:ext uri="{FF2B5EF4-FFF2-40B4-BE49-F238E27FC236}">
                <a16:creationId xmlns:a16="http://schemas.microsoft.com/office/drawing/2014/main" id="{D5A45CDB-9B62-A668-82EF-7419C5491B99}"/>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61" y="584688"/>
            <a:ext cx="4738510" cy="1107128"/>
          </a:xfrm>
          <a:prstGeom prst="rect">
            <a:avLst/>
          </a:prstGeom>
          <a:ln w="12700" cap="flat">
            <a:noFill/>
            <a:miter lim="400000"/>
          </a:ln>
          <a:effectLst/>
        </p:spPr>
      </p:pic>
      <p:sp>
        <p:nvSpPr>
          <p:cNvPr id="10" name="TextBox 9">
            <a:extLst>
              <a:ext uri="{FF2B5EF4-FFF2-40B4-BE49-F238E27FC236}">
                <a16:creationId xmlns:a16="http://schemas.microsoft.com/office/drawing/2014/main" id="{C6235309-CB36-7EB3-F6D7-7DE855D40239}"/>
              </a:ext>
            </a:extLst>
          </p:cNvPr>
          <p:cNvSpPr txBox="1"/>
          <p:nvPr/>
        </p:nvSpPr>
        <p:spPr>
          <a:xfrm>
            <a:off x="1927240" y="3007542"/>
            <a:ext cx="12059478"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6.4 Sustainability </a:t>
            </a: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18" name="TextBox 17"/>
          <p:cNvSpPr txBox="1"/>
          <p:nvPr/>
        </p:nvSpPr>
        <p:spPr>
          <a:xfrm>
            <a:off x="11319604" y="2839628"/>
            <a:ext cx="1960028" cy="3795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1800" dirty="0">
                <a:solidFill>
                  <a:srgbClr val="FFFFFF"/>
                </a:solidFill>
              </a:rPr>
              <a:t>0.8 m x 0.8 m</a:t>
            </a:r>
            <a:endParaRPr lang="en-US" dirty="0">
              <a:solidFill>
                <a:srgbClr val="FFFFFF"/>
              </a:solidFill>
            </a:endParaRPr>
          </a:p>
        </p:txBody>
      </p:sp>
      <p:graphicFrame>
        <p:nvGraphicFramePr>
          <p:cNvPr id="13" name="TextBox 14">
            <a:extLst>
              <a:ext uri="{FF2B5EF4-FFF2-40B4-BE49-F238E27FC236}">
                <a16:creationId xmlns:a16="http://schemas.microsoft.com/office/drawing/2014/main" id="{B29660F7-E453-882B-7E86-6843EE3867F7}"/>
              </a:ext>
            </a:extLst>
          </p:cNvPr>
          <p:cNvGraphicFramePr/>
          <p:nvPr>
            <p:extLst>
              <p:ext uri="{D42A27DB-BD31-4B8C-83A1-F6EECF244321}">
                <p14:modId xmlns:p14="http://schemas.microsoft.com/office/powerpoint/2010/main" val="3516235198"/>
              </p:ext>
            </p:extLst>
          </p:nvPr>
        </p:nvGraphicFramePr>
        <p:xfrm>
          <a:off x="1760318" y="4592819"/>
          <a:ext cx="21897940" cy="650612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08225714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xit" presetSubtype="0" fill="hold" grpId="1" nodeType="withEffect">
                                  <p:stCondLst>
                                    <p:cond delay="0"/>
                                  </p:stCondLst>
                                  <p:childTnLst>
                                    <p:animEffect transition="out" filter="fade">
                                      <p:cBhvr>
                                        <p:cTn id="9" dur="500"/>
                                        <p:tgtEl>
                                          <p:spTgt spid="18"/>
                                        </p:tgtEl>
                                      </p:cBhvr>
                                    </p:animEffect>
                                    <p:set>
                                      <p:cBhvr>
                                        <p:cTn id="1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Thank you."/>
          <p:cNvSpPr txBox="1"/>
          <p:nvPr/>
        </p:nvSpPr>
        <p:spPr>
          <a:xfrm>
            <a:off x="10434637" y="6128698"/>
            <a:ext cx="3533018" cy="7293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lnSpc>
                <a:spcPct val="90000"/>
              </a:lnSpc>
              <a:defRPr sz="4500" b="1" cap="all">
                <a:solidFill>
                  <a:srgbClr val="FFFFFF"/>
                </a:solidFill>
                <a:latin typeface="Proxima Nova Rg"/>
                <a:ea typeface="Proxima Nova Rg"/>
                <a:cs typeface="Proxima Nova Rg"/>
                <a:sym typeface="Proxima Nova"/>
              </a:defRPr>
            </a:lvl1pPr>
          </a:lstStyle>
          <a:p>
            <a:r>
              <a:rPr dirty="0">
                <a:latin typeface="Helvetica" pitchFamily="2" charset="0"/>
              </a:rPr>
              <a:t>Thank you</a:t>
            </a:r>
          </a:p>
        </p:txBody>
      </p:sp>
      <p:pic>
        <p:nvPicPr>
          <p:cNvPr id="5" name="Picture 4">
            <a:extLst>
              <a:ext uri="{FF2B5EF4-FFF2-40B4-BE49-F238E27FC236}">
                <a16:creationId xmlns:a16="http://schemas.microsoft.com/office/drawing/2014/main" id="{40A231A5-FB63-054F-9408-8D98FC4AA0D7}"/>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9312980" y="9804329"/>
            <a:ext cx="5776332" cy="1349610"/>
          </a:xfrm>
          <a:prstGeom prst="rect">
            <a:avLst/>
          </a:prstGeom>
        </p:spPr>
      </p:pic>
      <p:pic>
        <p:nvPicPr>
          <p:cNvPr id="3" name="Picture 2">
            <a:extLst>
              <a:ext uri="{FF2B5EF4-FFF2-40B4-BE49-F238E27FC236}">
                <a16:creationId xmlns:a16="http://schemas.microsoft.com/office/drawing/2014/main" id="{3387F001-2030-9D0A-C9EE-6E8F90FDABEB}"/>
              </a:ext>
            </a:extLst>
          </p:cNvPr>
          <p:cNvPicPr>
            <a:picLocks noChangeAspect="1"/>
          </p:cNvPicPr>
          <p:nvPr/>
        </p:nvPicPr>
        <p:blipFill>
          <a:blip r:embed="rId3"/>
          <a:stretch>
            <a:fillRect/>
          </a:stretch>
        </p:blipFill>
        <p:spPr>
          <a:xfrm>
            <a:off x="11554691" y="11721380"/>
            <a:ext cx="1274618" cy="1274618"/>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ITLE gOES HERE…"/>
          <p:cNvSpPr/>
          <p:nvPr/>
        </p:nvSpPr>
        <p:spPr>
          <a:xfrm>
            <a:off x="795130" y="2504662"/>
            <a:ext cx="12755497" cy="3107754"/>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1.2 TYPES OF DEHUMIDIFICATION</a:t>
            </a:r>
            <a:endParaRPr sz="4000" b="1" dirty="0">
              <a:latin typeface="Helvetica" pitchFamily="2" charset="0"/>
            </a:endParaRPr>
          </a:p>
        </p:txBody>
      </p:sp>
      <p:sp>
        <p:nvSpPr>
          <p:cNvPr id="7" name="The American university of beirut: Challenges and opportunities.">
            <a:extLst>
              <a:ext uri="{FF2B5EF4-FFF2-40B4-BE49-F238E27FC236}">
                <a16:creationId xmlns:a16="http://schemas.microsoft.com/office/drawing/2014/main" id="{899E7524-11FE-722A-2A40-6E6766A96DEF}"/>
              </a:ext>
            </a:extLst>
          </p:cNvPr>
          <p:cNvSpPr txBox="1"/>
          <p:nvPr/>
        </p:nvSpPr>
        <p:spPr>
          <a:xfrm>
            <a:off x="16437411" y="677914"/>
            <a:ext cx="6275757"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9" name="The American university of beirut: Challenges and opportunities.">
            <a:extLst>
              <a:ext uri="{FF2B5EF4-FFF2-40B4-BE49-F238E27FC236}">
                <a16:creationId xmlns:a16="http://schemas.microsoft.com/office/drawing/2014/main" id="{D9278C44-AE69-3FF8-5BE8-DF23BF6F7862}"/>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15" name="Line">
            <a:extLst>
              <a:ext uri="{FF2B5EF4-FFF2-40B4-BE49-F238E27FC236}">
                <a16:creationId xmlns:a16="http://schemas.microsoft.com/office/drawing/2014/main" id="{4D0251C0-B1F9-E901-95B9-9419755282DA}"/>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16" name="Picture 15">
            <a:extLst>
              <a:ext uri="{FF2B5EF4-FFF2-40B4-BE49-F238E27FC236}">
                <a16:creationId xmlns:a16="http://schemas.microsoft.com/office/drawing/2014/main" id="{2DA33FA0-A30C-C411-67C3-E6835E83BFF7}"/>
              </a:ext>
            </a:extLst>
          </p:cNvPr>
          <p:cNvPicPr>
            <a:picLocks noChangeAspect="1"/>
          </p:cNvPicPr>
          <p:nvPr/>
        </p:nvPicPr>
        <p:blipFill>
          <a:blip r:embed="rId3"/>
          <a:stretch>
            <a:fillRect/>
          </a:stretch>
        </p:blipFill>
        <p:spPr>
          <a:xfrm>
            <a:off x="22927353" y="668732"/>
            <a:ext cx="904687" cy="904687"/>
          </a:xfrm>
          <a:prstGeom prst="rect">
            <a:avLst/>
          </a:prstGeom>
        </p:spPr>
      </p:pic>
      <p:pic>
        <p:nvPicPr>
          <p:cNvPr id="4" name="Image">
            <a:extLst>
              <a:ext uri="{FF2B5EF4-FFF2-40B4-BE49-F238E27FC236}">
                <a16:creationId xmlns:a16="http://schemas.microsoft.com/office/drawing/2014/main" id="{D2FB8BC4-C168-E67C-D1CC-D9ADEEB6850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2" name="Flowchart: Process 1">
            <a:extLst>
              <a:ext uri="{FF2B5EF4-FFF2-40B4-BE49-F238E27FC236}">
                <a16:creationId xmlns:a16="http://schemas.microsoft.com/office/drawing/2014/main" id="{39C77D78-5437-132D-A6B2-ED73636425C7}"/>
              </a:ext>
            </a:extLst>
          </p:cNvPr>
          <p:cNvSpPr/>
          <p:nvPr/>
        </p:nvSpPr>
        <p:spPr>
          <a:xfrm>
            <a:off x="8885583" y="3618172"/>
            <a:ext cx="6102626" cy="595035"/>
          </a:xfrm>
          <a:prstGeom prst="flowChartProcess">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Types of Dehumidification</a:t>
            </a:r>
          </a:p>
        </p:txBody>
      </p:sp>
      <p:sp>
        <p:nvSpPr>
          <p:cNvPr id="10" name="Rectangle 9">
            <a:extLst>
              <a:ext uri="{FF2B5EF4-FFF2-40B4-BE49-F238E27FC236}">
                <a16:creationId xmlns:a16="http://schemas.microsoft.com/office/drawing/2014/main" id="{78C24357-63BC-CDF8-A7B6-B97AB2195D7B}"/>
              </a:ext>
            </a:extLst>
          </p:cNvPr>
          <p:cNvSpPr/>
          <p:nvPr/>
        </p:nvSpPr>
        <p:spPr>
          <a:xfrm>
            <a:off x="6374296" y="6051048"/>
            <a:ext cx="5387009" cy="595035"/>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Indirect Dehumidification</a:t>
            </a:r>
          </a:p>
        </p:txBody>
      </p:sp>
      <p:cxnSp>
        <p:nvCxnSpPr>
          <p:cNvPr id="13" name="Straight Arrow Connector 12">
            <a:extLst>
              <a:ext uri="{FF2B5EF4-FFF2-40B4-BE49-F238E27FC236}">
                <a16:creationId xmlns:a16="http://schemas.microsoft.com/office/drawing/2014/main" id="{89D5880F-8761-40E2-1061-A1AD6EC08DF3}"/>
              </a:ext>
            </a:extLst>
          </p:cNvPr>
          <p:cNvCxnSpPr>
            <a:cxnSpLocks/>
          </p:cNvCxnSpPr>
          <p:nvPr/>
        </p:nvCxnSpPr>
        <p:spPr>
          <a:xfrm>
            <a:off x="13875026" y="4213207"/>
            <a:ext cx="2279375" cy="1722082"/>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6">
            <a:extLst>
              <a:ext uri="{FF2B5EF4-FFF2-40B4-BE49-F238E27FC236}">
                <a16:creationId xmlns:a16="http://schemas.microsoft.com/office/drawing/2014/main" id="{EF2FF85C-A421-571F-B657-3A62CDE99E32}"/>
              </a:ext>
            </a:extLst>
          </p:cNvPr>
          <p:cNvCxnSpPr>
            <a:cxnSpLocks/>
          </p:cNvCxnSpPr>
          <p:nvPr/>
        </p:nvCxnSpPr>
        <p:spPr>
          <a:xfrm flipH="1">
            <a:off x="9064487" y="4306226"/>
            <a:ext cx="1789872" cy="1629063"/>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8">
            <a:extLst>
              <a:ext uri="{FF2B5EF4-FFF2-40B4-BE49-F238E27FC236}">
                <a16:creationId xmlns:a16="http://schemas.microsoft.com/office/drawing/2014/main" id="{FC9C7D31-2450-D91F-EC39-228687F2E495}"/>
              </a:ext>
            </a:extLst>
          </p:cNvPr>
          <p:cNvCxnSpPr>
            <a:cxnSpLocks/>
          </p:cNvCxnSpPr>
          <p:nvPr/>
        </p:nvCxnSpPr>
        <p:spPr>
          <a:xfrm>
            <a:off x="9067800" y="6991696"/>
            <a:ext cx="0" cy="1597887"/>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20">
            <a:extLst>
              <a:ext uri="{FF2B5EF4-FFF2-40B4-BE49-F238E27FC236}">
                <a16:creationId xmlns:a16="http://schemas.microsoft.com/office/drawing/2014/main" id="{9C595925-D3BA-06DE-3196-5D2C543D8884}"/>
              </a:ext>
            </a:extLst>
          </p:cNvPr>
          <p:cNvCxnSpPr>
            <a:cxnSpLocks/>
          </p:cNvCxnSpPr>
          <p:nvPr/>
        </p:nvCxnSpPr>
        <p:spPr>
          <a:xfrm>
            <a:off x="16154401" y="6892304"/>
            <a:ext cx="0" cy="1697279"/>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2" name="Rectangle 21">
            <a:extLst>
              <a:ext uri="{FF2B5EF4-FFF2-40B4-BE49-F238E27FC236}">
                <a16:creationId xmlns:a16="http://schemas.microsoft.com/office/drawing/2014/main" id="{9854794F-1884-71F0-3487-209658409753}"/>
              </a:ext>
            </a:extLst>
          </p:cNvPr>
          <p:cNvSpPr/>
          <p:nvPr/>
        </p:nvSpPr>
        <p:spPr>
          <a:xfrm>
            <a:off x="6374296" y="10616303"/>
            <a:ext cx="5387008" cy="595035"/>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mj-lt"/>
              </a:rPr>
              <a:t>Energy extensive method</a:t>
            </a:r>
            <a:endParaRPr kumimoji="0" lang="en-US" sz="3200" i="0" u="none" strike="noStrike" cap="none" spc="0" normalizeH="0" baseline="0" dirty="0">
              <a:ln>
                <a:noFill/>
              </a:ln>
              <a:solidFill>
                <a:srgbClr val="FFFFFF"/>
              </a:solidFill>
              <a:effectLst/>
              <a:uFillTx/>
              <a:latin typeface="+mj-lt"/>
              <a:ea typeface="Helvetica Neue Medium"/>
              <a:cs typeface="Helvetica Neue Medium"/>
              <a:sym typeface="Helvetica Neue Medium"/>
            </a:endParaRPr>
          </a:p>
        </p:txBody>
      </p:sp>
      <p:sp>
        <p:nvSpPr>
          <p:cNvPr id="23" name="Rectangle 22">
            <a:extLst>
              <a:ext uri="{FF2B5EF4-FFF2-40B4-BE49-F238E27FC236}">
                <a16:creationId xmlns:a16="http://schemas.microsoft.com/office/drawing/2014/main" id="{E48BEBBF-00D5-5AEA-90D1-224834422571}"/>
              </a:ext>
            </a:extLst>
          </p:cNvPr>
          <p:cNvSpPr/>
          <p:nvPr/>
        </p:nvSpPr>
        <p:spPr>
          <a:xfrm>
            <a:off x="13275608" y="8647616"/>
            <a:ext cx="6198699" cy="595035"/>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mj-lt"/>
                <a:ea typeface="Helvetica Neue Medium"/>
                <a:cs typeface="Helvetica Neue Medium"/>
                <a:sym typeface="Helvetica Neue Medium"/>
              </a:rPr>
              <a:t>Minimize energy consumption</a:t>
            </a:r>
            <a:endParaRPr kumimoji="0" lang="en-US" sz="3200" i="0" u="none" strike="noStrike" cap="none" spc="0" normalizeH="0" baseline="0" dirty="0">
              <a:ln>
                <a:noFill/>
              </a:ln>
              <a:solidFill>
                <a:srgbClr val="FFFFFF"/>
              </a:solidFill>
              <a:effectLst/>
              <a:uFillTx/>
              <a:latin typeface="+mj-lt"/>
              <a:ea typeface="Helvetica Neue Medium"/>
              <a:cs typeface="Helvetica Neue Medium"/>
              <a:sym typeface="Helvetica Neue Medium"/>
            </a:endParaRPr>
          </a:p>
        </p:txBody>
      </p:sp>
      <p:sp>
        <p:nvSpPr>
          <p:cNvPr id="26" name="Rectangle 25">
            <a:extLst>
              <a:ext uri="{FF2B5EF4-FFF2-40B4-BE49-F238E27FC236}">
                <a16:creationId xmlns:a16="http://schemas.microsoft.com/office/drawing/2014/main" id="{C51674DC-2EE2-E9D7-23DA-58226233A73A}"/>
              </a:ext>
            </a:extLst>
          </p:cNvPr>
          <p:cNvSpPr/>
          <p:nvPr/>
        </p:nvSpPr>
        <p:spPr>
          <a:xfrm>
            <a:off x="6374296" y="8735975"/>
            <a:ext cx="5387008" cy="595035"/>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i="0" u="none" strike="noStrike" cap="none" spc="0" normalizeH="0" baseline="0" dirty="0">
                <a:ln>
                  <a:noFill/>
                </a:ln>
                <a:solidFill>
                  <a:srgbClr val="FFFFFF"/>
                </a:solidFill>
                <a:effectLst/>
                <a:uFillTx/>
                <a:latin typeface="+mj-lt"/>
                <a:ea typeface="Helvetica Neue Medium"/>
                <a:cs typeface="Helvetica Neue Medium"/>
                <a:sym typeface="Helvetica Neue Medium"/>
              </a:rPr>
              <a:t>Through </a:t>
            </a:r>
            <a:r>
              <a:rPr lang="en-US" sz="3200" dirty="0">
                <a:solidFill>
                  <a:srgbClr val="FFFFFF"/>
                </a:solidFill>
                <a:latin typeface="+mj-lt"/>
                <a:ea typeface="Helvetica Neue Medium"/>
                <a:cs typeface="Helvetica Neue Medium"/>
                <a:sym typeface="Helvetica Neue Medium"/>
              </a:rPr>
              <a:t>c</a:t>
            </a:r>
            <a:r>
              <a:rPr kumimoji="0" lang="en-US" sz="3200" i="0" u="none" strike="noStrike" cap="none" spc="0" normalizeH="0" baseline="0" dirty="0">
                <a:ln>
                  <a:noFill/>
                </a:ln>
                <a:solidFill>
                  <a:srgbClr val="FFFFFF"/>
                </a:solidFill>
                <a:effectLst/>
                <a:uFillTx/>
                <a:latin typeface="+mj-lt"/>
                <a:ea typeface="Helvetica Neue Medium"/>
                <a:cs typeface="Helvetica Neue Medium"/>
                <a:sym typeface="Helvetica Neue Medium"/>
              </a:rPr>
              <a:t>ondensation</a:t>
            </a:r>
          </a:p>
        </p:txBody>
      </p:sp>
      <p:cxnSp>
        <p:nvCxnSpPr>
          <p:cNvPr id="27" name="Straight Arrow Connector 26">
            <a:extLst>
              <a:ext uri="{FF2B5EF4-FFF2-40B4-BE49-F238E27FC236}">
                <a16:creationId xmlns:a16="http://schemas.microsoft.com/office/drawing/2014/main" id="{83E10B5D-CC85-18F0-705A-E55930A5D678}"/>
              </a:ext>
            </a:extLst>
          </p:cNvPr>
          <p:cNvCxnSpPr>
            <a:cxnSpLocks/>
          </p:cNvCxnSpPr>
          <p:nvPr/>
        </p:nvCxnSpPr>
        <p:spPr>
          <a:xfrm>
            <a:off x="9064487" y="9331010"/>
            <a:ext cx="0" cy="1125261"/>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30" name="Rectangle 29">
            <a:extLst>
              <a:ext uri="{FF2B5EF4-FFF2-40B4-BE49-F238E27FC236}">
                <a16:creationId xmlns:a16="http://schemas.microsoft.com/office/drawing/2014/main" id="{3D8351C8-EBF8-0EFF-FB10-BD1D056A4F47}"/>
              </a:ext>
            </a:extLst>
          </p:cNvPr>
          <p:cNvSpPr/>
          <p:nvPr/>
        </p:nvSpPr>
        <p:spPr>
          <a:xfrm>
            <a:off x="13275608" y="10370082"/>
            <a:ext cx="6198699" cy="1087477"/>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mj-lt"/>
                <a:ea typeface="Helvetica Neue Medium"/>
                <a:cs typeface="Helvetica Neue Medium"/>
                <a:sym typeface="Helvetica Neue Medium"/>
              </a:rPr>
              <a:t>Dehumidifying curtains, desiccant-based dehumidifiers…</a:t>
            </a:r>
            <a:endParaRPr kumimoji="0" lang="en-US" sz="3200" i="0" u="none" strike="noStrike" cap="none" spc="0" normalizeH="0" baseline="0" dirty="0">
              <a:ln>
                <a:noFill/>
              </a:ln>
              <a:solidFill>
                <a:srgbClr val="FFFFFF"/>
              </a:solidFill>
              <a:effectLst/>
              <a:uFillTx/>
              <a:latin typeface="+mj-lt"/>
              <a:ea typeface="Helvetica Neue Medium"/>
              <a:cs typeface="Helvetica Neue Medium"/>
              <a:sym typeface="Helvetica Neue Medium"/>
            </a:endParaRPr>
          </a:p>
        </p:txBody>
      </p:sp>
      <p:cxnSp>
        <p:nvCxnSpPr>
          <p:cNvPr id="31" name="Straight Arrow Connector 30">
            <a:extLst>
              <a:ext uri="{FF2B5EF4-FFF2-40B4-BE49-F238E27FC236}">
                <a16:creationId xmlns:a16="http://schemas.microsoft.com/office/drawing/2014/main" id="{33A12542-BB84-0C33-D2DC-FFBEE530586A}"/>
              </a:ext>
            </a:extLst>
          </p:cNvPr>
          <p:cNvCxnSpPr>
            <a:cxnSpLocks/>
          </p:cNvCxnSpPr>
          <p:nvPr/>
        </p:nvCxnSpPr>
        <p:spPr>
          <a:xfrm>
            <a:off x="16154401" y="9105569"/>
            <a:ext cx="0" cy="1125261"/>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3" name="Rectangle 2">
            <a:extLst>
              <a:ext uri="{FF2B5EF4-FFF2-40B4-BE49-F238E27FC236}">
                <a16:creationId xmlns:a16="http://schemas.microsoft.com/office/drawing/2014/main" id="{C897B651-4C6A-3454-ECA3-15F1800BD466}"/>
              </a:ext>
            </a:extLst>
          </p:cNvPr>
          <p:cNvSpPr/>
          <p:nvPr/>
        </p:nvSpPr>
        <p:spPr>
          <a:xfrm>
            <a:off x="13550627" y="6069205"/>
            <a:ext cx="5387009" cy="595035"/>
          </a:xfrm>
          <a:prstGeom prst="rect">
            <a:avLst/>
          </a:prstGeom>
          <a:solidFill>
            <a:srgbClr val="79163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dirty="0">
                <a:solidFill>
                  <a:srgbClr val="FFFFFF"/>
                </a:solidFill>
                <a:latin typeface="Helvetica Neue Medium"/>
                <a:ea typeface="Helvetica Neue Medium"/>
                <a:cs typeface="Helvetica Neue Medium"/>
                <a:sym typeface="Helvetica Neue Medium"/>
              </a:rPr>
              <a:t>D</a:t>
            </a:r>
            <a:r>
              <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rPr>
              <a:t>irect Dehumidification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he American university of beirut: Challenges and opportunities.">
            <a:extLst>
              <a:ext uri="{FF2B5EF4-FFF2-40B4-BE49-F238E27FC236}">
                <a16:creationId xmlns:a16="http://schemas.microsoft.com/office/drawing/2014/main" id="{73E1EC3D-125A-198B-C706-5C505FD3819C}"/>
              </a:ext>
            </a:extLst>
          </p:cNvPr>
          <p:cNvSpPr txBox="1"/>
          <p:nvPr/>
        </p:nvSpPr>
        <p:spPr>
          <a:xfrm>
            <a:off x="16437411" y="677914"/>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4" name="The American university of beirut: Challenges and opportunities.">
            <a:extLst>
              <a:ext uri="{FF2B5EF4-FFF2-40B4-BE49-F238E27FC236}">
                <a16:creationId xmlns:a16="http://schemas.microsoft.com/office/drawing/2014/main" id="{A401634C-DB51-8AFB-8EA2-FB28BC1C6184}"/>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5" name="Line">
            <a:extLst>
              <a:ext uri="{FF2B5EF4-FFF2-40B4-BE49-F238E27FC236}">
                <a16:creationId xmlns:a16="http://schemas.microsoft.com/office/drawing/2014/main" id="{951A14FC-0D94-0A91-D618-6415AC67B71D}"/>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6" name="Picture 5">
            <a:extLst>
              <a:ext uri="{FF2B5EF4-FFF2-40B4-BE49-F238E27FC236}">
                <a16:creationId xmlns:a16="http://schemas.microsoft.com/office/drawing/2014/main" id="{E288002F-2DDA-78AC-7F62-511F7172580A}"/>
              </a:ext>
            </a:extLst>
          </p:cNvPr>
          <p:cNvPicPr>
            <a:picLocks noChangeAspect="1"/>
          </p:cNvPicPr>
          <p:nvPr/>
        </p:nvPicPr>
        <p:blipFill>
          <a:blip r:embed="rId3"/>
          <a:stretch>
            <a:fillRect/>
          </a:stretch>
        </p:blipFill>
        <p:spPr>
          <a:xfrm>
            <a:off x="22927353" y="668732"/>
            <a:ext cx="904687" cy="904687"/>
          </a:xfrm>
          <a:prstGeom prst="rect">
            <a:avLst/>
          </a:prstGeom>
        </p:spPr>
      </p:pic>
      <p:pic>
        <p:nvPicPr>
          <p:cNvPr id="7" name="Image">
            <a:extLst>
              <a:ext uri="{FF2B5EF4-FFF2-40B4-BE49-F238E27FC236}">
                <a16:creationId xmlns:a16="http://schemas.microsoft.com/office/drawing/2014/main" id="{12133EE3-1052-107D-6DAF-C99DACE24DB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grpSp>
        <p:nvGrpSpPr>
          <p:cNvPr id="22" name="Group">
            <a:extLst>
              <a:ext uri="{FF2B5EF4-FFF2-40B4-BE49-F238E27FC236}">
                <a16:creationId xmlns:a16="http://schemas.microsoft.com/office/drawing/2014/main" id="{51C819D2-49DE-12EB-EB16-A70D5DBF0CB1}"/>
              </a:ext>
            </a:extLst>
          </p:cNvPr>
          <p:cNvGrpSpPr/>
          <p:nvPr/>
        </p:nvGrpSpPr>
        <p:grpSpPr>
          <a:xfrm>
            <a:off x="1676507" y="2738249"/>
            <a:ext cx="16562090" cy="4908861"/>
            <a:chOff x="-914400" y="-2783473"/>
            <a:chExt cx="16562089" cy="4908859"/>
          </a:xfrm>
        </p:grpSpPr>
        <p:sp>
          <p:nvSpPr>
            <p:cNvPr id="23" name="TITLE gOES HERE LOREM IPSUM DOLOR.">
              <a:extLst>
                <a:ext uri="{FF2B5EF4-FFF2-40B4-BE49-F238E27FC236}">
                  <a16:creationId xmlns:a16="http://schemas.microsoft.com/office/drawing/2014/main" id="{9070F6CD-9D5C-0168-3CA9-BACEAAB306B0}"/>
                </a:ext>
              </a:extLst>
            </p:cNvPr>
            <p:cNvSpPr txBox="1"/>
            <p:nvPr/>
          </p:nvSpPr>
          <p:spPr>
            <a:xfrm>
              <a:off x="-914400" y="-2783473"/>
              <a:ext cx="14510843" cy="8643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l">
                <a:lnSpc>
                  <a:spcPct val="90000"/>
                </a:lnSpc>
                <a:defRPr sz="5500" cap="all">
                  <a:solidFill>
                    <a:srgbClr val="791633"/>
                  </a:solidFill>
                  <a:latin typeface="Proxima Nova Th"/>
                  <a:ea typeface="Proxima Nova Th"/>
                  <a:cs typeface="Proxima Nova Th"/>
                  <a:sym typeface="Proxima Nova Extrabold"/>
                </a:defRPr>
              </a:lvl1pPr>
            </a:lstStyle>
            <a:p>
              <a:endParaRPr b="1" dirty="0">
                <a:latin typeface="Helvetica" pitchFamily="2" charset="0"/>
              </a:endParaRPr>
            </a:p>
          </p:txBody>
        </p:sp>
        <p:sp>
          <p:nvSpPr>
            <p:cNvPr id="24" name="Lorem Ipsum is simply dummy text of the printing and typesetting industry. Lorem Ipsum has been the industry's standard dummy text ever since the 1500s, when an unknown printer took a galley of type and scrambled it to make a type specimen book. It has s">
              <a:extLst>
                <a:ext uri="{FF2B5EF4-FFF2-40B4-BE49-F238E27FC236}">
                  <a16:creationId xmlns:a16="http://schemas.microsoft.com/office/drawing/2014/main" id="{59303057-3C8E-FCDB-A460-1B142C1D2ED4}"/>
                </a:ext>
              </a:extLst>
            </p:cNvPr>
            <p:cNvSpPr txBox="1"/>
            <p:nvPr/>
          </p:nvSpPr>
          <p:spPr>
            <a:xfrm>
              <a:off x="-642837" y="1561129"/>
              <a:ext cx="16290526" cy="5642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spcBef>
                  <a:spcPts val="4500"/>
                </a:spcBef>
                <a:defRPr sz="3000">
                  <a:solidFill>
                    <a:srgbClr val="000000"/>
                  </a:solidFill>
                  <a:latin typeface="Proxima Nova Rg"/>
                  <a:ea typeface="Proxima Nova Rg"/>
                  <a:cs typeface="Proxima Nova Rg"/>
                  <a:sym typeface="Proxima Nova"/>
                </a:defRPr>
              </a:lvl1pPr>
            </a:lstStyle>
            <a:p>
              <a:endParaRPr dirty="0">
                <a:latin typeface="Helvetica" pitchFamily="2" charset="0"/>
              </a:endParaRPr>
            </a:p>
          </p:txBody>
        </p:sp>
      </p:grpSp>
      <p:sp>
        <p:nvSpPr>
          <p:cNvPr id="25" name="The American university of beirut: Challenges and opportunities.">
            <a:extLst>
              <a:ext uri="{FF2B5EF4-FFF2-40B4-BE49-F238E27FC236}">
                <a16:creationId xmlns:a16="http://schemas.microsoft.com/office/drawing/2014/main" id="{5FE044C5-7022-8640-4086-B190A06061B3}"/>
              </a:ext>
            </a:extLst>
          </p:cNvPr>
          <p:cNvSpPr txBox="1"/>
          <p:nvPr/>
        </p:nvSpPr>
        <p:spPr>
          <a:xfrm>
            <a:off x="16437411" y="677914"/>
            <a:ext cx="6275757"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26" name="The American university of beirut: Challenges and opportunities.">
            <a:extLst>
              <a:ext uri="{FF2B5EF4-FFF2-40B4-BE49-F238E27FC236}">
                <a16:creationId xmlns:a16="http://schemas.microsoft.com/office/drawing/2014/main" id="{70F59C46-52B5-726D-C51E-C0BFFC5A9E34}"/>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27" name="Line">
            <a:extLst>
              <a:ext uri="{FF2B5EF4-FFF2-40B4-BE49-F238E27FC236}">
                <a16:creationId xmlns:a16="http://schemas.microsoft.com/office/drawing/2014/main" id="{596C834F-9CCD-DFF5-EF32-D3C0A4FA329C}"/>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28" name="Picture 27">
            <a:extLst>
              <a:ext uri="{FF2B5EF4-FFF2-40B4-BE49-F238E27FC236}">
                <a16:creationId xmlns:a16="http://schemas.microsoft.com/office/drawing/2014/main" id="{20732CA4-59D0-4815-6342-75A154064E30}"/>
              </a:ext>
            </a:extLst>
          </p:cNvPr>
          <p:cNvPicPr>
            <a:picLocks noChangeAspect="1"/>
          </p:cNvPicPr>
          <p:nvPr/>
        </p:nvPicPr>
        <p:blipFill>
          <a:blip r:embed="rId3"/>
          <a:stretch>
            <a:fillRect/>
          </a:stretch>
        </p:blipFill>
        <p:spPr>
          <a:xfrm>
            <a:off x="22927353" y="668732"/>
            <a:ext cx="904687" cy="904687"/>
          </a:xfrm>
          <a:prstGeom prst="rect">
            <a:avLst/>
          </a:prstGeom>
        </p:spPr>
      </p:pic>
      <p:pic>
        <p:nvPicPr>
          <p:cNvPr id="29" name="Image">
            <a:extLst>
              <a:ext uri="{FF2B5EF4-FFF2-40B4-BE49-F238E27FC236}">
                <a16:creationId xmlns:a16="http://schemas.microsoft.com/office/drawing/2014/main" id="{696BC53A-4393-6CEA-35A6-BD6255A7002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30" name="TextBox 29">
            <a:extLst>
              <a:ext uri="{FF2B5EF4-FFF2-40B4-BE49-F238E27FC236}">
                <a16:creationId xmlns:a16="http://schemas.microsoft.com/office/drawing/2014/main" id="{1C36A872-99A1-2FA8-C712-B8DA2A165BD2}"/>
              </a:ext>
            </a:extLst>
          </p:cNvPr>
          <p:cNvSpPr txBox="1"/>
          <p:nvPr/>
        </p:nvSpPr>
        <p:spPr>
          <a:xfrm>
            <a:off x="1676507" y="2163160"/>
            <a:ext cx="12059478"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sz="4000" b="1" dirty="0">
                <a:latin typeface="Helvetica" pitchFamily="2" charset="0"/>
              </a:rPr>
              <a:t>1.3 desiccant-based dehumidification</a:t>
            </a: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a:p>
            <a:pPr algn="l">
              <a:lnSpc>
                <a:spcPct val="90000"/>
              </a:lnSpc>
              <a:defRPr sz="5500" cap="all">
                <a:solidFill>
                  <a:srgbClr val="791633"/>
                </a:solidFill>
                <a:latin typeface="Proxima Nova Th"/>
                <a:ea typeface="Proxima Nova Th"/>
                <a:cs typeface="Proxima Nova Th"/>
                <a:sym typeface="Proxima Nova Extrabold"/>
              </a:defRPr>
            </a:pPr>
            <a:endParaRPr lang="en-US" sz="4000" b="1" dirty="0">
              <a:solidFill>
                <a:schemeClr val="bg2">
                  <a:lumMod val="10000"/>
                </a:schemeClr>
              </a:solidFill>
              <a:latin typeface="Helvetica" pitchFamily="2" charset="0"/>
            </a:endParaRPr>
          </a:p>
        </p:txBody>
      </p:sp>
      <p:sp>
        <p:nvSpPr>
          <p:cNvPr id="31" name="TextBox 30">
            <a:extLst>
              <a:ext uri="{FF2B5EF4-FFF2-40B4-BE49-F238E27FC236}">
                <a16:creationId xmlns:a16="http://schemas.microsoft.com/office/drawing/2014/main" id="{C56CAACF-7C81-6B69-4B87-1E98CB3F11F2}"/>
              </a:ext>
            </a:extLst>
          </p:cNvPr>
          <p:cNvSpPr txBox="1"/>
          <p:nvPr/>
        </p:nvSpPr>
        <p:spPr>
          <a:xfrm>
            <a:off x="1657770" y="9403457"/>
            <a:ext cx="21521423" cy="44114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R="0" algn="l" defTabSz="2438338" rtl="0" fontAlgn="auto" latinLnBrk="0" hangingPunct="0">
              <a:lnSpc>
                <a:spcPct val="100000"/>
              </a:lnSpc>
              <a:spcBef>
                <a:spcPts val="0"/>
              </a:spcBef>
              <a:spcAft>
                <a:spcPts val="0"/>
              </a:spcAft>
              <a:buClrTx/>
              <a:buSzTx/>
              <a:tabLst/>
            </a:pPr>
            <a:endParaRPr lang="en-US" sz="4000" dirty="0">
              <a:solidFill>
                <a:schemeClr val="bg2">
                  <a:lumMod val="10000"/>
                </a:schemeClr>
              </a:solidFill>
            </a:endParaRPr>
          </a:p>
          <a:p>
            <a:pPr marR="0" algn="l" defTabSz="2438338" rtl="0" fontAlgn="auto" latinLnBrk="0" hangingPunct="0">
              <a:lnSpc>
                <a:spcPct val="100000"/>
              </a:lnSpc>
              <a:spcBef>
                <a:spcPts val="0"/>
              </a:spcBef>
              <a:spcAft>
                <a:spcPts val="0"/>
              </a:spcAft>
              <a:buClrTx/>
              <a:buSzTx/>
              <a:tabLst/>
            </a:pPr>
            <a:r>
              <a:rPr lang="en-US" sz="4000" b="1" dirty="0">
                <a:solidFill>
                  <a:srgbClr val="910030"/>
                </a:solidFill>
              </a:rPr>
              <a:t>Dehumidification process:</a:t>
            </a:r>
          </a:p>
          <a:p>
            <a:pPr marR="0" algn="l" defTabSz="2438338" rtl="0" fontAlgn="auto" latinLnBrk="0" hangingPunct="0">
              <a:lnSpc>
                <a:spcPct val="100000"/>
              </a:lnSpc>
              <a:spcBef>
                <a:spcPts val="0"/>
              </a:spcBef>
              <a:spcAft>
                <a:spcPts val="0"/>
              </a:spcAft>
              <a:buClrTx/>
              <a:buSzTx/>
              <a:tabLst/>
            </a:pPr>
            <a:r>
              <a:rPr lang="en-US" sz="4000" dirty="0">
                <a:solidFill>
                  <a:schemeClr val="bg2">
                    <a:lumMod val="10000"/>
                  </a:schemeClr>
                </a:solidFill>
              </a:rPr>
              <a:t>- </a:t>
            </a:r>
            <a:r>
              <a:rPr lang="en-US" sz="4000" b="1" dirty="0">
                <a:solidFill>
                  <a:schemeClr val="bg2">
                    <a:lumMod val="10000"/>
                  </a:schemeClr>
                </a:solidFill>
              </a:rPr>
              <a:t>Adsorption: </a:t>
            </a:r>
            <a:r>
              <a:rPr lang="en-US" sz="4000" dirty="0">
                <a:solidFill>
                  <a:schemeClr val="bg2">
                    <a:lumMod val="10000"/>
                  </a:schemeClr>
                </a:solidFill>
              </a:rPr>
              <a:t>The vapor pressure on the desiccant surface is lower than that of the surrounding air </a:t>
            </a:r>
            <a:r>
              <a:rPr lang="en-US" sz="4000" dirty="0">
                <a:solidFill>
                  <a:schemeClr val="bg2">
                    <a:lumMod val="10000"/>
                  </a:schemeClr>
                </a:solidFill>
                <a:sym typeface="Wingdings" panose="05000000000000000000" pitchFamily="2" charset="2"/>
              </a:rPr>
              <a:t> water vapor loosely sticks to the desiccant surface.</a:t>
            </a:r>
          </a:p>
          <a:p>
            <a:pPr marR="0" algn="l" defTabSz="2438338" rtl="0" fontAlgn="auto" latinLnBrk="0" hangingPunct="0">
              <a:lnSpc>
                <a:spcPct val="100000"/>
              </a:lnSpc>
              <a:spcBef>
                <a:spcPts val="0"/>
              </a:spcBef>
              <a:spcAft>
                <a:spcPts val="0"/>
              </a:spcAft>
              <a:buClrTx/>
              <a:buSzTx/>
              <a:tabLst/>
            </a:pPr>
            <a:r>
              <a:rPr lang="en-US" sz="4000" b="1" dirty="0">
                <a:solidFill>
                  <a:schemeClr val="bg2">
                    <a:lumMod val="10000"/>
                  </a:schemeClr>
                </a:solidFill>
                <a:sym typeface="Wingdings" panose="05000000000000000000" pitchFamily="2" charset="2"/>
              </a:rPr>
              <a:t>- Regeneration: </a:t>
            </a:r>
            <a:r>
              <a:rPr lang="en-US" sz="4000" dirty="0">
                <a:solidFill>
                  <a:schemeClr val="bg2">
                    <a:lumMod val="10000"/>
                  </a:schemeClr>
                </a:solidFill>
                <a:sym typeface="Wingdings" panose="05000000000000000000" pitchFamily="2" charset="2"/>
              </a:rPr>
              <a:t>Heat and dry air result in the evaporation of moisture on the desiccant surface.</a:t>
            </a:r>
            <a:endParaRPr lang="en-US" sz="4000" dirty="0">
              <a:solidFill>
                <a:schemeClr val="bg2">
                  <a:lumMod val="10000"/>
                </a:schemeClr>
              </a:solidFill>
            </a:endParaRPr>
          </a:p>
          <a:p>
            <a:pPr marR="0" algn="l" defTabSz="2438338" rtl="0" fontAlgn="auto" latinLnBrk="0" hangingPunct="0">
              <a:lnSpc>
                <a:spcPct val="100000"/>
              </a:lnSpc>
              <a:spcBef>
                <a:spcPts val="0"/>
              </a:spcBef>
              <a:spcAft>
                <a:spcPts val="0"/>
              </a:spcAft>
              <a:buClrTx/>
              <a:buSzTx/>
              <a:tabLst/>
            </a:pPr>
            <a:endParaRPr kumimoji="0" lang="en-US" sz="4000" b="0" i="0" u="none" strike="noStrike" cap="none" spc="0" normalizeH="0" baseline="0" dirty="0">
              <a:ln>
                <a:noFill/>
              </a:ln>
              <a:solidFill>
                <a:schemeClr val="bg2">
                  <a:lumMod val="10000"/>
                </a:schemeClr>
              </a:solidFill>
              <a:effectLst/>
              <a:uFillTx/>
              <a:latin typeface="+mn-lt"/>
              <a:ea typeface="+mn-ea"/>
              <a:cs typeface="+mn-cs"/>
              <a:sym typeface="Helvetica Neue"/>
            </a:endParaRPr>
          </a:p>
        </p:txBody>
      </p:sp>
      <p:graphicFrame>
        <p:nvGraphicFramePr>
          <p:cNvPr id="2" name="Diagram 1">
            <a:extLst>
              <a:ext uri="{FF2B5EF4-FFF2-40B4-BE49-F238E27FC236}">
                <a16:creationId xmlns:a16="http://schemas.microsoft.com/office/drawing/2014/main" id="{443B2F80-CF36-CE2B-6FE9-4774488FB6D3}"/>
              </a:ext>
            </a:extLst>
          </p:cNvPr>
          <p:cNvGraphicFramePr/>
          <p:nvPr>
            <p:extLst>
              <p:ext uri="{D42A27DB-BD31-4B8C-83A1-F6EECF244321}">
                <p14:modId xmlns:p14="http://schemas.microsoft.com/office/powerpoint/2010/main" val="1861797201"/>
              </p:ext>
            </p:extLst>
          </p:nvPr>
        </p:nvGraphicFramePr>
        <p:xfrm>
          <a:off x="1676507" y="3120773"/>
          <a:ext cx="21049723" cy="650371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09509182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1">
                                            <p:txEl>
                                              <p:pRg st="1" end="1"/>
                                            </p:txEl>
                                          </p:spTgt>
                                        </p:tgtEl>
                                        <p:attrNameLst>
                                          <p:attrName>style.visibility</p:attrName>
                                        </p:attrNameLst>
                                      </p:cBhvr>
                                      <p:to>
                                        <p:strVal val="visible"/>
                                      </p:to>
                                    </p:set>
                                    <p:animEffect transition="in" filter="fade">
                                      <p:cBhvr>
                                        <p:cTn id="12" dur="500"/>
                                        <p:tgtEl>
                                          <p:spTgt spid="31">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1">
                                            <p:txEl>
                                              <p:pRg st="2" end="2"/>
                                            </p:txEl>
                                          </p:spTgt>
                                        </p:tgtEl>
                                        <p:attrNameLst>
                                          <p:attrName>style.visibility</p:attrName>
                                        </p:attrNameLst>
                                      </p:cBhvr>
                                      <p:to>
                                        <p:strVal val="visible"/>
                                      </p:to>
                                    </p:set>
                                    <p:animEffect transition="in" filter="fade">
                                      <p:cBhvr>
                                        <p:cTn id="15" dur="500"/>
                                        <p:tgtEl>
                                          <p:spTgt spid="31">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1">
                                            <p:txEl>
                                              <p:pRg st="3" end="3"/>
                                            </p:txEl>
                                          </p:spTgt>
                                        </p:tgtEl>
                                        <p:attrNameLst>
                                          <p:attrName>style.visibility</p:attrName>
                                        </p:attrNameLst>
                                      </p:cBhvr>
                                      <p:to>
                                        <p:strVal val="visible"/>
                                      </p:to>
                                    </p:set>
                                    <p:animEffect transition="in" filter="fade">
                                      <p:cBhvr>
                                        <p:cTn id="18" dur="500"/>
                                        <p:tgtEl>
                                          <p:spTgt spid="3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00949" y="6010741"/>
            <a:ext cx="7865995" cy="34881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lang="en-US" sz="4400" dirty="0">
                <a:solidFill>
                  <a:srgbClr val="FFFFFF"/>
                </a:solidFill>
              </a:rPr>
              <a:t>Designing a desiccant-based solar-assisted dehumidification system that pumps humidity from the inside of the façade to the outside environment.</a:t>
            </a:r>
            <a:endParaRPr kumimoji="0" lang="en-US" sz="4400" b="0" i="0" u="none" strike="noStrike" cap="none" spc="0" normalizeH="0" baseline="0" dirty="0">
              <a:ln>
                <a:noFill/>
              </a:ln>
              <a:solidFill>
                <a:srgbClr val="FFFFFF"/>
              </a:solidFill>
              <a:effectLst/>
              <a:uFillTx/>
              <a:sym typeface="Helvetica Neue"/>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BCBE04E0-27F3-4CCB-41EB-4617074BE63E}"/>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570374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504696" y="6075603"/>
            <a:ext cx="8144630" cy="28110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The system will consist of a conveyer belt having a breathable wall on one side</a:t>
            </a:r>
          </a:p>
          <a:p>
            <a:pPr algn="l"/>
            <a:r>
              <a:rPr lang="en-US" sz="4400" dirty="0">
                <a:solidFill>
                  <a:srgbClr val="FFFFFF"/>
                </a:solidFill>
              </a:rPr>
              <a:t>and solar radiation on the other.</a:t>
            </a:r>
            <a:endParaRPr kumimoji="0" lang="en-US" sz="4400" b="0" i="0" u="none" strike="noStrike" cap="none" spc="0" normalizeH="0" baseline="0" dirty="0">
              <a:ln>
                <a:noFill/>
              </a:ln>
              <a:solidFill>
                <a:srgbClr val="FFFFFF"/>
              </a:solidFill>
              <a:effectLst/>
              <a:uFillTx/>
              <a:sym typeface="Helvetica Neue"/>
            </a:endParaRPr>
          </a:p>
        </p:txBody>
      </p:sp>
      <p:cxnSp>
        <p:nvCxnSpPr>
          <p:cNvPr id="34" name="Straight Arrow Connector 33"/>
          <p:cNvCxnSpPr/>
          <p:nvPr/>
        </p:nvCxnSpPr>
        <p:spPr>
          <a:xfrm flipH="1">
            <a:off x="21510683" y="3853083"/>
            <a:ext cx="1202485" cy="242718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p:cNvSpPr/>
          <p:nvPr/>
        </p:nvSpPr>
        <p:spPr>
          <a:xfrm>
            <a:off x="21506149" y="2775299"/>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1B2515FE-B5E8-C892-B712-F8FA1A1EC20A}"/>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cxnSp>
        <p:nvCxnSpPr>
          <p:cNvPr id="31" name="Straight Arrow Connector 30"/>
          <p:cNvCxnSpPr>
            <a:stCxn id="32" idx="2"/>
          </p:cNvCxnSpPr>
          <p:nvPr/>
        </p:nvCxnSpPr>
        <p:spPr>
          <a:xfrm>
            <a:off x="16659129" y="2799545"/>
            <a:ext cx="1711016" cy="31961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2" name="Rounded Rectangle 31"/>
          <p:cNvSpPr/>
          <p:nvPr/>
        </p:nvSpPr>
        <p:spPr>
          <a:xfrm>
            <a:off x="15416116" y="1744044"/>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Tree>
    <p:extLst>
      <p:ext uri="{BB962C8B-B14F-4D97-AF65-F5344CB8AC3E}">
        <p14:creationId xmlns:p14="http://schemas.microsoft.com/office/powerpoint/2010/main" val="13691702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01245A8B-AB9A-CEED-C932-21A332897A57}"/>
              </a:ext>
            </a:extLst>
          </p:cNvPr>
          <p:cNvPicPr>
            <a:picLocks noChangeAspect="1"/>
          </p:cNvPicPr>
          <p:nvPr/>
        </p:nvPicPr>
        <p:blipFill rotWithShape="1">
          <a:blip r:embed="rId3">
            <a:extLst>
              <a:ext uri="{28A0092B-C50C-407E-A947-70E740481C1C}">
                <a14:useLocalDpi xmlns:a14="http://schemas.microsoft.com/office/drawing/2010/main" val="0"/>
              </a:ext>
            </a:extLst>
          </a:blip>
          <a:srcRect l="7274" t="6018" r="26927" b="8590"/>
          <a:stretch/>
        </p:blipFill>
        <p:spPr>
          <a:xfrm>
            <a:off x="11694695" y="3392905"/>
            <a:ext cx="12031579" cy="8783054"/>
          </a:xfrm>
          <a:prstGeom prst="rect">
            <a:avLst/>
          </a:prstGeom>
        </p:spPr>
      </p:pic>
      <p:sp>
        <p:nvSpPr>
          <p:cNvPr id="2" name="The American university of beirut: Challenges and opportunities.">
            <a:extLst>
              <a:ext uri="{FF2B5EF4-FFF2-40B4-BE49-F238E27FC236}">
                <a16:creationId xmlns:a16="http://schemas.microsoft.com/office/drawing/2014/main" id="{9B4A47C6-8880-B1C5-EE7D-CD3FB21C7144}"/>
              </a:ext>
            </a:extLst>
          </p:cNvPr>
          <p:cNvSpPr txBox="1"/>
          <p:nvPr/>
        </p:nvSpPr>
        <p:spPr>
          <a:xfrm>
            <a:off x="16451838" y="677914"/>
            <a:ext cx="6261330" cy="4565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US" dirty="0"/>
              <a:t>Solar-Assisted Passive Dehumidification System</a:t>
            </a:r>
            <a:endParaRPr lang="en-US" dirty="0">
              <a:latin typeface="Proxima Nova Lt"/>
              <a:ea typeface="Proxima Nova Lt"/>
              <a:cs typeface="Proxima Nova Lt"/>
              <a:sym typeface="Proxima Nova Semibold"/>
            </a:endParaRPr>
          </a:p>
        </p:txBody>
      </p:sp>
      <p:sp>
        <p:nvSpPr>
          <p:cNvPr id="3" name="The American university of beirut: Challenges and opportunities.">
            <a:extLst>
              <a:ext uri="{FF2B5EF4-FFF2-40B4-BE49-F238E27FC236}">
                <a16:creationId xmlns:a16="http://schemas.microsoft.com/office/drawing/2014/main" id="{B38E409A-E425-12B3-E7E3-48F641CEFF1F}"/>
              </a:ext>
            </a:extLst>
          </p:cNvPr>
          <p:cNvSpPr txBox="1"/>
          <p:nvPr/>
        </p:nvSpPr>
        <p:spPr>
          <a:xfrm>
            <a:off x="18662617" y="1229325"/>
            <a:ext cx="4063613" cy="287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p>
            <a:pPr algn="r">
              <a:defRPr sz="2300">
                <a:solidFill>
                  <a:srgbClr val="000000"/>
                </a:solidFill>
                <a:latin typeface="Proxima Nova Rg"/>
                <a:ea typeface="Proxima Nova Rg"/>
                <a:cs typeface="Proxima Nova Rg"/>
                <a:sym typeface="Proxima Nova"/>
              </a:defRPr>
            </a:pPr>
            <a:r>
              <a:rPr lang="en-LB" sz="1200" b="1" i="0" dirty="0">
                <a:solidFill>
                  <a:srgbClr val="929292"/>
                </a:solidFill>
                <a:effectLst/>
                <a:latin typeface="Helvetica" pitchFamily="2" charset="0"/>
              </a:rPr>
              <a:t>ⓒ</a:t>
            </a:r>
            <a:r>
              <a:rPr lang="en-LB" sz="1200" b="0" i="0" dirty="0">
                <a:solidFill>
                  <a:srgbClr val="929292"/>
                </a:solidFill>
                <a:effectLst/>
                <a:latin typeface="Helvetica" pitchFamily="2" charset="0"/>
              </a:rPr>
              <a:t> </a:t>
            </a:r>
            <a:r>
              <a:rPr lang="en-US" sz="1200" dirty="0">
                <a:solidFill>
                  <a:srgbClr val="929292"/>
                </a:solidFill>
                <a:latin typeface="Helvetica" pitchFamily="2" charset="0"/>
              </a:rPr>
              <a:t>All rights reserved. American University of Beirut 2022.</a:t>
            </a:r>
            <a:endParaRPr sz="1200" dirty="0">
              <a:solidFill>
                <a:srgbClr val="929292"/>
              </a:solidFill>
              <a:latin typeface="Helvetica" pitchFamily="2" charset="0"/>
              <a:ea typeface="Proxima Nova Lt"/>
              <a:cs typeface="Proxima Nova Lt"/>
              <a:sym typeface="Proxima Nova Semibold"/>
            </a:endParaRPr>
          </a:p>
        </p:txBody>
      </p:sp>
      <p:sp>
        <p:nvSpPr>
          <p:cNvPr id="4" name="Line">
            <a:extLst>
              <a:ext uri="{FF2B5EF4-FFF2-40B4-BE49-F238E27FC236}">
                <a16:creationId xmlns:a16="http://schemas.microsoft.com/office/drawing/2014/main" id="{D969227B-E547-C132-B8A9-D1ABC80D6494}"/>
              </a:ext>
            </a:extLst>
          </p:cNvPr>
          <p:cNvSpPr/>
          <p:nvPr/>
        </p:nvSpPr>
        <p:spPr>
          <a:xfrm>
            <a:off x="15959857" y="1134058"/>
            <a:ext cx="6753311" cy="0"/>
          </a:xfrm>
          <a:prstGeom prst="line">
            <a:avLst/>
          </a:prstGeom>
          <a:ln w="25400">
            <a:solidFill>
              <a:schemeClr val="tx1">
                <a:lumMod val="60000"/>
                <a:lumOff val="40000"/>
              </a:schemeClr>
            </a:solidFill>
            <a:miter lim="400000"/>
          </a:ln>
        </p:spPr>
        <p:txBody>
          <a:bodyPr lIns="50800" tIns="50800" rIns="50800" bIns="50800" anchor="ctr"/>
          <a:lstStyle/>
          <a:p>
            <a:endParaRPr dirty="0"/>
          </a:p>
        </p:txBody>
      </p:sp>
      <p:pic>
        <p:nvPicPr>
          <p:cNvPr id="5" name="Picture 4">
            <a:extLst>
              <a:ext uri="{FF2B5EF4-FFF2-40B4-BE49-F238E27FC236}">
                <a16:creationId xmlns:a16="http://schemas.microsoft.com/office/drawing/2014/main" id="{51B62E85-D764-A808-A355-4EAE496628DD}"/>
              </a:ext>
            </a:extLst>
          </p:cNvPr>
          <p:cNvPicPr>
            <a:picLocks noChangeAspect="1"/>
          </p:cNvPicPr>
          <p:nvPr/>
        </p:nvPicPr>
        <p:blipFill>
          <a:blip r:embed="rId4"/>
          <a:stretch>
            <a:fillRect/>
          </a:stretch>
        </p:blipFill>
        <p:spPr>
          <a:xfrm>
            <a:off x="22927353" y="668732"/>
            <a:ext cx="904687" cy="904687"/>
          </a:xfrm>
          <a:prstGeom prst="rect">
            <a:avLst/>
          </a:prstGeom>
        </p:spPr>
      </p:pic>
      <p:pic>
        <p:nvPicPr>
          <p:cNvPr id="6" name="Image">
            <a:extLst>
              <a:ext uri="{FF2B5EF4-FFF2-40B4-BE49-F238E27FC236}">
                <a16:creationId xmlns:a16="http://schemas.microsoft.com/office/drawing/2014/main" id="{9C916EB7-92AE-BF79-4543-1339C952CBA2}"/>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551959" y="584687"/>
            <a:ext cx="4738510" cy="1107128"/>
          </a:xfrm>
          <a:prstGeom prst="rect">
            <a:avLst/>
          </a:prstGeom>
          <a:ln w="12700" cap="flat">
            <a:noFill/>
            <a:miter lim="400000"/>
          </a:ln>
          <a:effectLst/>
        </p:spPr>
      </p:pic>
      <p:sp>
        <p:nvSpPr>
          <p:cNvPr id="10" name="Flowchart: Process 9">
            <a:extLst>
              <a:ext uri="{FF2B5EF4-FFF2-40B4-BE49-F238E27FC236}">
                <a16:creationId xmlns:a16="http://schemas.microsoft.com/office/drawing/2014/main" id="{5D516D24-6D97-9E3E-A7A2-03D4BA29A3DE}"/>
              </a:ext>
            </a:extLst>
          </p:cNvPr>
          <p:cNvSpPr/>
          <p:nvPr/>
        </p:nvSpPr>
        <p:spPr>
          <a:xfrm>
            <a:off x="1133061" y="198783"/>
            <a:ext cx="45719" cy="45719"/>
          </a:xfrm>
          <a:prstGeom prst="flowChartProcess">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TextBox 10">
            <a:extLst>
              <a:ext uri="{FF2B5EF4-FFF2-40B4-BE49-F238E27FC236}">
                <a16:creationId xmlns:a16="http://schemas.microsoft.com/office/drawing/2014/main" id="{14B47084-F8A6-0243-4C55-18A21C645EA4}"/>
              </a:ext>
            </a:extLst>
          </p:cNvPr>
          <p:cNvSpPr txBox="1"/>
          <p:nvPr/>
        </p:nvSpPr>
        <p:spPr>
          <a:xfrm>
            <a:off x="483449" y="2190145"/>
            <a:ext cx="12195312" cy="8540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lnSpc>
                <a:spcPct val="90000"/>
              </a:lnSpc>
              <a:defRPr sz="5500" cap="all">
                <a:solidFill>
                  <a:srgbClr val="791633"/>
                </a:solidFill>
                <a:latin typeface="Proxima Nova Th"/>
                <a:ea typeface="Proxima Nova Th"/>
                <a:cs typeface="Proxima Nova Th"/>
                <a:sym typeface="Proxima Nova Extrabold"/>
              </a:defRPr>
            </a:pPr>
            <a:r>
              <a:rPr lang="en-US" b="1" dirty="0">
                <a:latin typeface="Helvetica" pitchFamily="2" charset="0"/>
              </a:rPr>
              <a:t>2. Objectives </a:t>
            </a:r>
          </a:p>
        </p:txBody>
      </p:sp>
      <p:sp>
        <p:nvSpPr>
          <p:cNvPr id="21" name="Rounded Rectangle 20"/>
          <p:cNvSpPr/>
          <p:nvPr/>
        </p:nvSpPr>
        <p:spPr>
          <a:xfrm>
            <a:off x="1264768" y="5650117"/>
            <a:ext cx="8173616" cy="4460032"/>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22" name="TextBox 21"/>
          <p:cNvSpPr txBox="1"/>
          <p:nvPr/>
        </p:nvSpPr>
        <p:spPr>
          <a:xfrm>
            <a:off x="1673138" y="6038144"/>
            <a:ext cx="7865995" cy="21339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4400" dirty="0">
                <a:solidFill>
                  <a:srgbClr val="FFFFFF"/>
                </a:solidFill>
              </a:rPr>
              <a:t>The breathable wall will allow moisture to flow to the conveyer belt.</a:t>
            </a:r>
            <a:endParaRPr kumimoji="0" lang="en-US" sz="4400" b="0" i="0" u="none" strike="noStrike" cap="none" spc="0" normalizeH="0" baseline="0" dirty="0">
              <a:ln>
                <a:noFill/>
              </a:ln>
              <a:solidFill>
                <a:srgbClr val="FFFFFF"/>
              </a:solidFill>
              <a:effectLst/>
              <a:uFillTx/>
              <a:sym typeface="Helvetica Neue"/>
            </a:endParaRPr>
          </a:p>
        </p:txBody>
      </p:sp>
      <p:cxnSp>
        <p:nvCxnSpPr>
          <p:cNvPr id="34" name="Straight Arrow Connector 33"/>
          <p:cNvCxnSpPr/>
          <p:nvPr/>
        </p:nvCxnSpPr>
        <p:spPr>
          <a:xfrm flipH="1">
            <a:off x="21510683" y="3853083"/>
            <a:ext cx="1202485" cy="242718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p:cNvSpPr/>
          <p:nvPr/>
        </p:nvSpPr>
        <p:spPr>
          <a:xfrm>
            <a:off x="21506149" y="2775299"/>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8" name="TextBox 37"/>
          <p:cNvSpPr txBox="1"/>
          <p:nvPr/>
        </p:nvSpPr>
        <p:spPr>
          <a:xfrm>
            <a:off x="21754202" y="2861868"/>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Radiation</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40" name="Right Arrow 39"/>
          <p:cNvSpPr/>
          <p:nvPr/>
        </p:nvSpPr>
        <p:spPr>
          <a:xfrm>
            <a:off x="16594383" y="7680900"/>
            <a:ext cx="1679510" cy="1015663"/>
          </a:xfrm>
          <a:prstGeom prst="rightArrow">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8100000" scaled="1"/>
            <a:tileRect/>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63" name="TextBox 62"/>
          <p:cNvSpPr txBox="1"/>
          <p:nvPr/>
        </p:nvSpPr>
        <p:spPr>
          <a:xfrm>
            <a:off x="19645699" y="3037135"/>
            <a:ext cx="223797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Solar Lamps</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78" name="TextBox 77"/>
          <p:cNvSpPr txBox="1"/>
          <p:nvPr/>
        </p:nvSpPr>
        <p:spPr>
          <a:xfrm>
            <a:off x="9447771" y="4694746"/>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Wooden Box</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sp>
        <p:nvSpPr>
          <p:cNvPr id="82" name="TextBox 81"/>
          <p:cNvSpPr txBox="1"/>
          <p:nvPr/>
        </p:nvSpPr>
        <p:spPr>
          <a:xfrm>
            <a:off x="11459805" y="2026657"/>
            <a:ext cx="196002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Humidifier</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pic>
        <p:nvPicPr>
          <p:cNvPr id="13" name="Picture 12" descr="Diagram&#10;&#10;Description automatically generated">
            <a:extLst>
              <a:ext uri="{FF2B5EF4-FFF2-40B4-BE49-F238E27FC236}">
                <a16:creationId xmlns:a16="http://schemas.microsoft.com/office/drawing/2014/main" id="{D74E11BF-1403-A60F-BF43-B78BF9C1107F}"/>
              </a:ext>
            </a:extLst>
          </p:cNvPr>
          <p:cNvPicPr>
            <a:picLocks noChangeAspect="1"/>
          </p:cNvPicPr>
          <p:nvPr/>
        </p:nvPicPr>
        <p:blipFill rotWithShape="1">
          <a:blip r:embed="rId6">
            <a:extLst>
              <a:ext uri="{28A0092B-C50C-407E-A947-70E740481C1C}">
                <a14:useLocalDpi xmlns:a14="http://schemas.microsoft.com/office/drawing/2010/main" val="0"/>
              </a:ext>
            </a:extLst>
          </a:blip>
          <a:srcRect l="21224" t="51404" r="61537" b="23495"/>
          <a:stretch/>
        </p:blipFill>
        <p:spPr>
          <a:xfrm>
            <a:off x="14432825" y="8446167"/>
            <a:ext cx="2820457" cy="2310065"/>
          </a:xfrm>
          <a:prstGeom prst="rect">
            <a:avLst/>
          </a:prstGeom>
        </p:spPr>
      </p:pic>
      <p:sp>
        <p:nvSpPr>
          <p:cNvPr id="8" name="Rectangle 7">
            <a:extLst>
              <a:ext uri="{FF2B5EF4-FFF2-40B4-BE49-F238E27FC236}">
                <a16:creationId xmlns:a16="http://schemas.microsoft.com/office/drawing/2014/main" id="{59D96521-D6F9-F6D6-D35F-F8A77E920EB0}"/>
              </a:ext>
            </a:extLst>
          </p:cNvPr>
          <p:cNvSpPr/>
          <p:nvPr/>
        </p:nvSpPr>
        <p:spPr>
          <a:xfrm>
            <a:off x="14846969" y="2310064"/>
            <a:ext cx="2117558" cy="2719137"/>
          </a:xfrm>
          <a:prstGeom prst="rect">
            <a:avLst/>
          </a:prstGeom>
          <a:solidFill>
            <a:srgbClr val="FFFFFF"/>
          </a:solidFill>
          <a:ln w="12700" cap="flat">
            <a:solidFill>
              <a:srgbClr val="FFFFFF"/>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2" name="Rounded Rectangle 31"/>
          <p:cNvSpPr/>
          <p:nvPr/>
        </p:nvSpPr>
        <p:spPr>
          <a:xfrm>
            <a:off x="15416116" y="1744044"/>
            <a:ext cx="2486025" cy="1055501"/>
          </a:xfrm>
          <a:prstGeom prst="roundRect">
            <a:avLst/>
          </a:prstGeom>
          <a:solidFill>
            <a:srgbClr val="791633"/>
          </a:solidFill>
          <a:ln w="12700" cap="flat">
            <a:solidFill>
              <a:schemeClr val="accent6">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3" name="TextBox 32"/>
          <p:cNvSpPr txBox="1"/>
          <p:nvPr/>
        </p:nvSpPr>
        <p:spPr>
          <a:xfrm>
            <a:off x="15728272" y="1851166"/>
            <a:ext cx="1786657"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solidFill>
                  <a:srgbClr val="FFFFFF"/>
                </a:solidFill>
              </a:rPr>
              <a:t>Breathable Wall</a:t>
            </a:r>
            <a:endParaRPr kumimoji="0" lang="en-US" sz="2400" b="0" i="0" u="none" strike="noStrike" cap="none" spc="0" normalizeH="0" baseline="0" dirty="0">
              <a:ln>
                <a:noFill/>
              </a:ln>
              <a:solidFill>
                <a:srgbClr val="FFFFFF"/>
              </a:solidFill>
              <a:effectLst/>
              <a:uFillTx/>
              <a:latin typeface="+mn-lt"/>
              <a:ea typeface="+mn-ea"/>
              <a:cs typeface="+mn-cs"/>
              <a:sym typeface="Helvetica Neue"/>
            </a:endParaRPr>
          </a:p>
        </p:txBody>
      </p:sp>
      <p:cxnSp>
        <p:nvCxnSpPr>
          <p:cNvPr id="31" name="Straight Arrow Connector 30"/>
          <p:cNvCxnSpPr>
            <a:stCxn id="32" idx="2"/>
          </p:cNvCxnSpPr>
          <p:nvPr/>
        </p:nvCxnSpPr>
        <p:spPr>
          <a:xfrm>
            <a:off x="16659129" y="2799545"/>
            <a:ext cx="1711016" cy="31961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82596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30_BasicColor">
  <a:themeElements>
    <a:clrScheme name="30_BasicColor">
      <a:dk1>
        <a:srgbClr val="5E5E5E"/>
      </a:dk1>
      <a:lt1>
        <a:srgbClr val="003462"/>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0_BasicColor">
  <a:themeElements>
    <a:clrScheme name="30_Bas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0_BasicColor">
      <a:majorFont>
        <a:latin typeface="Helvetica Neue"/>
        <a:ea typeface="Helvetica Neue"/>
        <a:cs typeface="Helvetica Neue"/>
      </a:majorFont>
      <a:minorFont>
        <a:latin typeface="Helvetica Neue"/>
        <a:ea typeface="Helvetica Neue"/>
        <a:cs typeface="Helvetica Neue"/>
      </a:minorFont>
    </a:fontScheme>
    <a:fmtScheme name="30_Bas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a22f9734-6c1e-4fcf-8391-20abb0b46fb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AD7A92A1B9F6D4399DC48984FC7A4B3" ma:contentTypeVersion="15" ma:contentTypeDescription="Create a new document." ma:contentTypeScope="" ma:versionID="8de95255ffb4b9e3a84508a220bf9503">
  <xsd:schema xmlns:xsd="http://www.w3.org/2001/XMLSchema" xmlns:xs="http://www.w3.org/2001/XMLSchema" xmlns:p="http://schemas.microsoft.com/office/2006/metadata/properties" xmlns:ns3="a22f9734-6c1e-4fcf-8391-20abb0b46fb5" xmlns:ns4="8d8e3010-6b25-481b-b140-0a0c3d4674eb" targetNamespace="http://schemas.microsoft.com/office/2006/metadata/properties" ma:root="true" ma:fieldsID="fb5be69354e4814f0341fa5dea8a17e0" ns3:_="" ns4:_="">
    <xsd:import namespace="a22f9734-6c1e-4fcf-8391-20abb0b46fb5"/>
    <xsd:import namespace="8d8e3010-6b25-481b-b140-0a0c3d4674eb"/>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LengthInSeconds" minOccurs="0"/>
                <xsd:element ref="ns3:MediaServiceOCR" minOccurs="0"/>
                <xsd:element ref="ns3:MediaServiceGenerationTime" minOccurs="0"/>
                <xsd:element ref="ns3:MediaServiceEventHashCode"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2f9734-6c1e-4fcf-8391-20abb0b46f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d8e3010-6b25-481b-b140-0a0c3d4674eb"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86968-1F99-473D-8BD4-6B7B855AB59E}">
  <ds:schemaRefs>
    <ds:schemaRef ds:uri="http://schemas.microsoft.com/sharepoint/v3/contenttype/forms"/>
  </ds:schemaRefs>
</ds:datastoreItem>
</file>

<file path=customXml/itemProps2.xml><?xml version="1.0" encoding="utf-8"?>
<ds:datastoreItem xmlns:ds="http://schemas.openxmlformats.org/officeDocument/2006/customXml" ds:itemID="{341F4D15-2DDA-4290-9F04-8FD01E71B308}">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a22f9734-6c1e-4fcf-8391-20abb0b46fb5"/>
    <ds:schemaRef ds:uri="http://purl.org/dc/dcmitype/"/>
    <ds:schemaRef ds:uri="http://schemas.openxmlformats.org/package/2006/metadata/core-properties"/>
    <ds:schemaRef ds:uri="8d8e3010-6b25-481b-b140-0a0c3d4674eb"/>
    <ds:schemaRef ds:uri="http://www.w3.org/XML/1998/namespace"/>
    <ds:schemaRef ds:uri="http://purl.org/dc/terms/"/>
  </ds:schemaRefs>
</ds:datastoreItem>
</file>

<file path=customXml/itemProps3.xml><?xml version="1.0" encoding="utf-8"?>
<ds:datastoreItem xmlns:ds="http://schemas.openxmlformats.org/officeDocument/2006/customXml" ds:itemID="{FD4FF2E5-5637-4A89-A534-9CDE2D8B0A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2f9734-6c1e-4fcf-8391-20abb0b46fb5"/>
    <ds:schemaRef ds:uri="8d8e3010-6b25-481b-b140-0a0c3d4674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1689</TotalTime>
  <Words>7238</Words>
  <Application>Microsoft Office PowerPoint</Application>
  <PresentationFormat>Custom</PresentationFormat>
  <Paragraphs>595</Paragraphs>
  <Slides>46</Slides>
  <Notes>41</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46</vt:i4>
      </vt:variant>
    </vt:vector>
  </HeadingPairs>
  <TitlesOfParts>
    <vt:vector size="62" baseType="lpstr">
      <vt:lpstr>Arial</vt:lpstr>
      <vt:lpstr>Calibri</vt:lpstr>
      <vt:lpstr>Cambria Math</vt:lpstr>
      <vt:lpstr>Helvetica</vt:lpstr>
      <vt:lpstr>Helvetica Neue</vt:lpstr>
      <vt:lpstr>Helvetica Neue Medium</vt:lpstr>
      <vt:lpstr>Lato</vt:lpstr>
      <vt:lpstr>Proxima Nova</vt:lpstr>
      <vt:lpstr>Proxima Nova Extrabold</vt:lpstr>
      <vt:lpstr>Proxima Nova Lt</vt:lpstr>
      <vt:lpstr>Proxima Nova Rg</vt:lpstr>
      <vt:lpstr>Proxima Nova Semibold</vt:lpstr>
      <vt:lpstr>Proxima Nova Th</vt:lpstr>
      <vt:lpstr>Times Roman</vt:lpstr>
      <vt:lpstr>Wingdings</vt:lpstr>
      <vt:lpstr>30_BasicColor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S Harb</dc:creator>
  <cp:lastModifiedBy>c</cp:lastModifiedBy>
  <cp:revision>107</cp:revision>
  <dcterms:modified xsi:type="dcterms:W3CDTF">2023-05-05T17:55:05Z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0x0101007AD7A92A1B9F6D4399DC48984FC7A4B3</vt:lpwstr>
  </property>
</Properties>
</file>